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93"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075" autoAdjust="0"/>
    <p:restoredTop sz="90929"/>
  </p:normalViewPr>
  <p:slideViewPr>
    <p:cSldViewPr>
      <p:cViewPr varScale="1">
        <p:scale>
          <a:sx n="63" d="100"/>
          <a:sy n="63" d="100"/>
        </p:scale>
        <p:origin x="-57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a:defRPr sz="1200"/>
            </a:lvl1pPr>
          </a:lstStyle>
          <a:p>
            <a:pPr>
              <a:defRPr/>
            </a:pPr>
            <a:fld id="{E802A5F8-4C9A-4D98-992D-B88BC65BA9DA}" type="datetimeFigureOut">
              <a:rPr lang="en-US"/>
              <a:pPr>
                <a:defRPr/>
              </a:pPr>
              <a:t>01/12/2017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a:defRPr sz="1200"/>
            </a:lvl1pPr>
          </a:lstStyle>
          <a:p>
            <a:pPr>
              <a:defRPr/>
            </a:pPr>
            <a:fld id="{DF4C032D-FB67-473D-A46D-E280694C8BA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vl1pPr>
          </a:lstStyle>
          <a:p>
            <a:pPr>
              <a:defRPr/>
            </a:pPr>
            <a:endParaRPr lang="en-US"/>
          </a:p>
        </p:txBody>
      </p:sp>
      <p:sp>
        <p:nvSpPr>
          <p:cNvPr id="1638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vl1pPr>
          </a:lstStyle>
          <a:p>
            <a:pPr>
              <a:defRPr/>
            </a:pPr>
            <a:endParaRPr lang="en-US"/>
          </a:p>
        </p:txBody>
      </p:sp>
      <p:sp>
        <p:nvSpPr>
          <p:cNvPr id="4506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vl1pPr>
          </a:lstStyle>
          <a:p>
            <a:pPr>
              <a:defRPr/>
            </a:pPr>
            <a:endParaRPr lang="en-US"/>
          </a:p>
        </p:txBody>
      </p:sp>
      <p:sp>
        <p:nvSpPr>
          <p:cNvPr id="1639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vl1pPr>
          </a:lstStyle>
          <a:p>
            <a:pPr>
              <a:defRPr/>
            </a:pPr>
            <a:fld id="{391FEB1A-7840-4C07-A154-CDF89016618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endParaRPr lang="en-US" smtClean="0"/>
          </a:p>
        </p:txBody>
      </p:sp>
      <p:sp>
        <p:nvSpPr>
          <p:cNvPr id="46084" name="Slide Number Placeholder 3"/>
          <p:cNvSpPr>
            <a:spLocks noGrp="1"/>
          </p:cNvSpPr>
          <p:nvPr>
            <p:ph type="sldNum" sz="quarter" idx="5"/>
          </p:nvPr>
        </p:nvSpPr>
        <p:spPr>
          <a:noFill/>
        </p:spPr>
        <p:txBody>
          <a:bodyPr/>
          <a:lstStyle/>
          <a:p>
            <a:fld id="{7174B0FA-6DF0-4A74-B4FA-1D2BD6F66034}"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endParaRPr lang="en-US" smtClean="0"/>
          </a:p>
        </p:txBody>
      </p:sp>
      <p:sp>
        <p:nvSpPr>
          <p:cNvPr id="55300" name="Slide Number Placeholder 3"/>
          <p:cNvSpPr>
            <a:spLocks noGrp="1"/>
          </p:cNvSpPr>
          <p:nvPr>
            <p:ph type="sldNum" sz="quarter" idx="5"/>
          </p:nvPr>
        </p:nvSpPr>
        <p:spPr>
          <a:noFill/>
        </p:spPr>
        <p:txBody>
          <a:bodyPr/>
          <a:lstStyle/>
          <a:p>
            <a:fld id="{6150D9A6-39E7-49A9-83FF-CFB4B0A294FF}" type="slidenum">
              <a:rPr lang="en-US" smtClean="0"/>
              <a:pPr/>
              <a:t>11</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Slide Number Placeholder 3"/>
          <p:cNvSpPr>
            <a:spLocks noGrp="1"/>
          </p:cNvSpPr>
          <p:nvPr>
            <p:ph type="sldNum" sz="quarter" idx="5"/>
          </p:nvPr>
        </p:nvSpPr>
        <p:spPr>
          <a:noFill/>
        </p:spPr>
        <p:txBody>
          <a:bodyPr/>
          <a:lstStyle/>
          <a:p>
            <a:fld id="{AE56CD10-05D5-4187-BC7F-854DB5195B18}" type="slidenum">
              <a:rPr lang="en-US" smtClean="0"/>
              <a:pPr/>
              <a:t>12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Slide Number Placeholder 3"/>
          <p:cNvSpPr>
            <a:spLocks noGrp="1"/>
          </p:cNvSpPr>
          <p:nvPr>
            <p:ph type="sldNum" sz="quarter" idx="5"/>
          </p:nvPr>
        </p:nvSpPr>
        <p:spPr>
          <a:noFill/>
        </p:spPr>
        <p:txBody>
          <a:bodyPr/>
          <a:lstStyle/>
          <a:p>
            <a:fld id="{F8BCAB9D-9FA6-4E42-ABBF-38E7D1DFD8B5}" type="slidenum">
              <a:rPr lang="en-US" smtClean="0"/>
              <a:pPr/>
              <a:t>13</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a:spLocks noGrp="1"/>
          </p:cNvSpPr>
          <p:nvPr>
            <p:ph type="sldNum" sz="quarter" idx="5"/>
          </p:nvPr>
        </p:nvSpPr>
        <p:spPr>
          <a:noFill/>
        </p:spPr>
        <p:txBody>
          <a:bodyPr/>
          <a:lstStyle/>
          <a:p>
            <a:fld id="{B3EE80F3-7122-4A7C-AFF4-3B377674F3F8}" type="slidenum">
              <a:rPr lang="en-US" smtClean="0"/>
              <a:pPr/>
              <a:t>14</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smtClean="0"/>
          </a:p>
        </p:txBody>
      </p:sp>
      <p:sp>
        <p:nvSpPr>
          <p:cNvPr id="59396" name="Slide Number Placeholder 3"/>
          <p:cNvSpPr>
            <a:spLocks noGrp="1"/>
          </p:cNvSpPr>
          <p:nvPr>
            <p:ph type="sldNum" sz="quarter" idx="5"/>
          </p:nvPr>
        </p:nvSpPr>
        <p:spPr>
          <a:noFill/>
        </p:spPr>
        <p:txBody>
          <a:bodyPr/>
          <a:lstStyle/>
          <a:p>
            <a:fld id="{233D4253-B586-400C-B6EC-4F238121A041}" type="slidenum">
              <a:rPr lang="en-US" smtClean="0"/>
              <a:pPr/>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endParaRPr lang="en-US" smtClean="0"/>
          </a:p>
        </p:txBody>
      </p:sp>
      <p:sp>
        <p:nvSpPr>
          <p:cNvPr id="60420" name="Slide Number Placeholder 3"/>
          <p:cNvSpPr>
            <a:spLocks noGrp="1"/>
          </p:cNvSpPr>
          <p:nvPr>
            <p:ph type="sldNum" sz="quarter" idx="5"/>
          </p:nvPr>
        </p:nvSpPr>
        <p:spPr>
          <a:noFill/>
        </p:spPr>
        <p:txBody>
          <a:bodyPr/>
          <a:lstStyle/>
          <a:p>
            <a:fld id="{E0795CED-E486-4AFB-83AA-34C4CB73336E}" type="slidenum">
              <a:rPr lang="en-US" smtClean="0"/>
              <a:pPr/>
              <a:t>16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E3C925EC-0C62-48ED-ACB5-A5FC4A24395E}" type="slidenum">
              <a:rPr lang="en-US" smtClean="0"/>
              <a:pPr/>
              <a:t>17</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r>
              <a:rPr lang="en-US" smtClean="0"/>
              <a:t>During the Great Depression of the 1930s, when as many as one out of four Americans could not find jobs, the federal government stepped in to become the employer of last resort. The Works Progress Administration (WPA), an ambitious New Deal program, put 8,500,000 jobless to work, mostly on projects that required manual labor. With Uncle Sam meeting the payroll, countless bridges, highways and parks were constructed or repaired.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smtClean="0"/>
          </a:p>
        </p:txBody>
      </p:sp>
      <p:sp>
        <p:nvSpPr>
          <p:cNvPr id="62468" name="Slide Number Placeholder 3"/>
          <p:cNvSpPr>
            <a:spLocks noGrp="1"/>
          </p:cNvSpPr>
          <p:nvPr>
            <p:ph type="sldNum" sz="quarter" idx="5"/>
          </p:nvPr>
        </p:nvSpPr>
        <p:spPr>
          <a:noFill/>
        </p:spPr>
        <p:txBody>
          <a:bodyPr/>
          <a:lstStyle/>
          <a:p>
            <a:fld id="{5D55D462-DF40-4F49-85DD-54FDA629E114}" type="slidenum">
              <a:rPr lang="en-US" smtClean="0"/>
              <a:pPr/>
              <a:t>18</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Slide Number Placeholder 3"/>
          <p:cNvSpPr>
            <a:spLocks noGrp="1"/>
          </p:cNvSpPr>
          <p:nvPr>
            <p:ph type="sldNum" sz="quarter" idx="5"/>
          </p:nvPr>
        </p:nvSpPr>
        <p:spPr>
          <a:noFill/>
        </p:spPr>
        <p:txBody>
          <a:bodyPr/>
          <a:lstStyle/>
          <a:p>
            <a:fld id="{23800FB0-FDFD-4E7E-88D4-E92C91952314}" type="slidenum">
              <a:rPr lang="en-US" smtClean="0"/>
              <a:pPr/>
              <a:t>19</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Slide Number Placeholder 3"/>
          <p:cNvSpPr>
            <a:spLocks noGrp="1"/>
          </p:cNvSpPr>
          <p:nvPr>
            <p:ph type="sldNum" sz="quarter" idx="5"/>
          </p:nvPr>
        </p:nvSpPr>
        <p:spPr>
          <a:noFill/>
        </p:spPr>
        <p:txBody>
          <a:bodyPr/>
          <a:lstStyle/>
          <a:p>
            <a:fld id="{D769CFF0-FF97-4BC5-B40E-0A90BA7DA6BD}" type="slidenum">
              <a:rPr lang="en-US" smtClean="0"/>
              <a:pPr/>
              <a:t>20</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B2F06EDD-F3CB-4BFE-9B1B-22C04B2567AC}" type="slidenum">
              <a:rPr lang="en-US" smtClean="0"/>
              <a:pPr/>
              <a:t>2</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smtClean="0"/>
              <a:t>The Unity of progressive Democrats was shattered in 1928 when Governor Alfred E. Smith of New York, a Catholic and an antiprohibitionist, secured the Democratic nomination for the presidency.  Texas Democrats split over support for Smith’s candidacy.  The Harmony Democrats backed Smith, while the Constitutional Democrats pledge to scuttle Smith’s bid.  The Harmony Democrats prevailed, and the dissident Democrats stormed off to unite with Republicans to support the presidential candidacy of Republican Herbert Hoover.   The leadership of the Democratic Party stayed loyal to the national ticket, their detractors labeling them as “brass collar” Democrats, a sobriquet that still means unbridled loyalty to the party.  In November, Texas joined North Carolina and Florida in voting Republican for the first time since Reconstruction.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Slide Number Placeholder 3"/>
          <p:cNvSpPr>
            <a:spLocks noGrp="1"/>
          </p:cNvSpPr>
          <p:nvPr>
            <p:ph type="sldNum" sz="quarter" idx="5"/>
          </p:nvPr>
        </p:nvSpPr>
        <p:spPr>
          <a:noFill/>
        </p:spPr>
        <p:txBody>
          <a:bodyPr/>
          <a:lstStyle/>
          <a:p>
            <a:fld id="{9A387514-D8AF-4E22-8835-49B16D12A7E5}" type="slidenum">
              <a:rPr lang="en-US" smtClean="0"/>
              <a:pPr/>
              <a:t>21</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p>
        </p:txBody>
      </p:sp>
      <p:sp>
        <p:nvSpPr>
          <p:cNvPr id="48132" name="Slide Number Placeholder 3"/>
          <p:cNvSpPr>
            <a:spLocks noGrp="1"/>
          </p:cNvSpPr>
          <p:nvPr>
            <p:ph type="sldNum" sz="quarter" idx="5"/>
          </p:nvPr>
        </p:nvSpPr>
        <p:spPr>
          <a:noFill/>
        </p:spPr>
        <p:txBody>
          <a:bodyPr/>
          <a:lstStyle/>
          <a:p>
            <a:fld id="{8F69EFF3-93CA-4FD1-B4E7-ADFB54C9B37B}"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smtClean="0"/>
          </a:p>
        </p:txBody>
      </p:sp>
      <p:sp>
        <p:nvSpPr>
          <p:cNvPr id="49156" name="Slide Number Placeholder 3"/>
          <p:cNvSpPr>
            <a:spLocks noGrp="1"/>
          </p:cNvSpPr>
          <p:nvPr>
            <p:ph type="sldNum" sz="quarter" idx="5"/>
          </p:nvPr>
        </p:nvSpPr>
        <p:spPr>
          <a:noFill/>
        </p:spPr>
        <p:txBody>
          <a:bodyPr/>
          <a:lstStyle/>
          <a:p>
            <a:fld id="{EE8751D1-1C61-44C7-9226-AD01900D2195}"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smtClean="0"/>
          </a:p>
        </p:txBody>
      </p:sp>
      <p:sp>
        <p:nvSpPr>
          <p:cNvPr id="50180" name="Slide Number Placeholder 3"/>
          <p:cNvSpPr>
            <a:spLocks noGrp="1"/>
          </p:cNvSpPr>
          <p:nvPr>
            <p:ph type="sldNum" sz="quarter" idx="5"/>
          </p:nvPr>
        </p:nvSpPr>
        <p:spPr>
          <a:noFill/>
        </p:spPr>
        <p:txBody>
          <a:bodyPr/>
          <a:lstStyle/>
          <a:p>
            <a:fld id="{18AF41F5-DEA7-4450-A7AA-057D64F34168}"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smtClean="0"/>
          </a:p>
        </p:txBody>
      </p:sp>
      <p:sp>
        <p:nvSpPr>
          <p:cNvPr id="51204" name="Slide Number Placeholder 3"/>
          <p:cNvSpPr>
            <a:spLocks noGrp="1"/>
          </p:cNvSpPr>
          <p:nvPr>
            <p:ph type="sldNum" sz="quarter" idx="5"/>
          </p:nvPr>
        </p:nvSpPr>
        <p:spPr>
          <a:noFill/>
        </p:spPr>
        <p:txBody>
          <a:bodyPr/>
          <a:lstStyle/>
          <a:p>
            <a:fld id="{8EFD7AD5-DC37-4102-B728-F2E5FA89EFCB}"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smtClean="0"/>
          </a:p>
        </p:txBody>
      </p:sp>
      <p:sp>
        <p:nvSpPr>
          <p:cNvPr id="52228" name="Slide Number Placeholder 3"/>
          <p:cNvSpPr>
            <a:spLocks noGrp="1"/>
          </p:cNvSpPr>
          <p:nvPr>
            <p:ph type="sldNum" sz="quarter" idx="5"/>
          </p:nvPr>
        </p:nvSpPr>
        <p:spPr>
          <a:noFill/>
        </p:spPr>
        <p:txBody>
          <a:bodyPr/>
          <a:lstStyle/>
          <a:p>
            <a:fld id="{C8B17FB0-2EBA-4434-A277-1B3B9DCF5ADE}"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0C83F384-399B-464C-BC59-98D5174CFA13}" type="slidenum">
              <a:rPr lang="en-US" smtClean="0"/>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p>
        </p:txBody>
      </p:sp>
      <p:sp>
        <p:nvSpPr>
          <p:cNvPr id="54276" name="Slide Number Placeholder 3"/>
          <p:cNvSpPr>
            <a:spLocks noGrp="1"/>
          </p:cNvSpPr>
          <p:nvPr>
            <p:ph type="sldNum" sz="quarter" idx="5"/>
          </p:nvPr>
        </p:nvSpPr>
        <p:spPr>
          <a:noFill/>
        </p:spPr>
        <p:txBody>
          <a:bodyPr/>
          <a:lstStyle/>
          <a:p>
            <a:fld id="{05F88B19-3CD0-4005-B985-075BD4B841E9}" type="slidenum">
              <a:rPr lang="en-US" smtClean="0"/>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27B8133-EDD4-4690-90D3-4CAEBE597C1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6DF493B-2AF0-431B-B48A-9C76AF479F5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D4B3471-59C7-43D6-B07A-5B56056B980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F849360-E5DF-4A53-939D-0344A274907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1F3FE4-50A4-4988-9CFF-031F5B67590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C3E79E-A04F-4D6E-AA47-029D29ECEB3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488D660-8001-4E19-A1F3-4B284799ADA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427EDE6-757A-4112-B3F0-D28B3789E3B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381209E-6352-46BC-A706-D99FAF086FD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829E3DB-8CBD-4C5B-85DA-6BDB79A6269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949B1CB-16C3-4E2C-93A5-AF88D0A7695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B611EFFF-4530-46F5-A24A-CCC613CD6A4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40.jpe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3.jpeg"/><Relationship Id="rId11" Type="http://schemas.openxmlformats.org/officeDocument/2006/relationships/image" Target="../media/image38.png"/><Relationship Id="rId5" Type="http://schemas.openxmlformats.org/officeDocument/2006/relationships/image" Target="../media/image32.jpeg"/><Relationship Id="rId10" Type="http://schemas.openxmlformats.org/officeDocument/2006/relationships/image" Target="../media/image37.png"/><Relationship Id="rId4" Type="http://schemas.openxmlformats.org/officeDocument/2006/relationships/image" Target="../media/image31.jpeg"/><Relationship Id="rId9" Type="http://schemas.openxmlformats.org/officeDocument/2006/relationships/image" Target="../media/image36.jpeg"/><Relationship Id="rId14" Type="http://schemas.openxmlformats.org/officeDocument/2006/relationships/image" Target="../media/image41.jpeg"/></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image" Target="../media/image57.jpeg"/><Relationship Id="rId9"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jpeg"/><Relationship Id="rId9" Type="http://schemas.openxmlformats.org/officeDocument/2006/relationships/image" Target="../media/image1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coolidge136"/>
          <p:cNvPicPr>
            <a:picLocks noChangeAspect="1" noChangeArrowheads="1"/>
          </p:cNvPicPr>
          <p:nvPr/>
        </p:nvPicPr>
        <p:blipFill>
          <a:blip r:embed="rId3" cstate="print"/>
          <a:srcRect/>
          <a:stretch>
            <a:fillRect/>
          </a:stretch>
        </p:blipFill>
        <p:spPr bwMode="auto">
          <a:xfrm>
            <a:off x="-438150" y="0"/>
            <a:ext cx="5475288" cy="6915150"/>
          </a:xfrm>
          <a:prstGeom prst="rect">
            <a:avLst/>
          </a:prstGeom>
          <a:noFill/>
          <a:ln w="9525">
            <a:noFill/>
            <a:miter lim="800000"/>
            <a:headEnd/>
            <a:tailEnd/>
          </a:ln>
        </p:spPr>
      </p:pic>
      <p:sp>
        <p:nvSpPr>
          <p:cNvPr id="2051" name="Text Box 5"/>
          <p:cNvSpPr txBox="1">
            <a:spLocks noChangeArrowheads="1"/>
          </p:cNvSpPr>
          <p:nvPr/>
        </p:nvSpPr>
        <p:spPr bwMode="auto">
          <a:xfrm>
            <a:off x="5105400" y="0"/>
            <a:ext cx="4038600" cy="1779588"/>
          </a:xfrm>
          <a:prstGeom prst="rect">
            <a:avLst/>
          </a:prstGeom>
          <a:noFill/>
          <a:ln w="9525">
            <a:noFill/>
            <a:miter lim="800000"/>
            <a:headEnd/>
            <a:tailEnd/>
          </a:ln>
        </p:spPr>
        <p:txBody>
          <a:bodyPr>
            <a:spAutoFit/>
          </a:bodyPr>
          <a:lstStyle/>
          <a:p>
            <a:pPr>
              <a:spcBef>
                <a:spcPct val="50000"/>
              </a:spcBef>
            </a:pPr>
            <a:r>
              <a:rPr lang="en-US" sz="2200" b="1">
                <a:latin typeface="Arial Black" pitchFamily="34" charset="0"/>
              </a:rPr>
              <a:t>Calvin Coolidge 1923-29 </a:t>
            </a:r>
          </a:p>
          <a:p>
            <a:pPr>
              <a:lnSpc>
                <a:spcPct val="90000"/>
              </a:lnSpc>
            </a:pPr>
            <a:r>
              <a:rPr lang="en-US" sz="1600">
                <a:latin typeface="Arial Black" pitchFamily="34" charset="0"/>
              </a:rPr>
              <a:t>“The chief business of America is business” expressed his concept of the nation's destiny.</a:t>
            </a:r>
            <a:br>
              <a:rPr lang="en-US" sz="1600">
                <a:latin typeface="Arial Black" pitchFamily="34" charset="0"/>
              </a:rPr>
            </a:br>
            <a:endParaRPr lang="en-US" sz="1600">
              <a:latin typeface="Arial Black" pitchFamily="34" charset="0"/>
            </a:endParaRPr>
          </a:p>
          <a:p>
            <a:pPr>
              <a:spcBef>
                <a:spcPct val="50000"/>
              </a:spcBef>
            </a:pPr>
            <a:endParaRPr lang="en-US" sz="2000">
              <a:latin typeface="Arial Black" pitchFamily="34" charset="0"/>
            </a:endParaRPr>
          </a:p>
        </p:txBody>
      </p:sp>
      <p:pic>
        <p:nvPicPr>
          <p:cNvPr id="2052" name="Picture 2" descr="C:\WINDOWS\Desktop\TAMU-T\American Social and Intellectual History\cs_feb04_1.jpg"/>
          <p:cNvPicPr>
            <a:picLocks noChangeAspect="1" noChangeArrowheads="1"/>
          </p:cNvPicPr>
          <p:nvPr/>
        </p:nvPicPr>
        <p:blipFill>
          <a:blip r:embed="rId4" cstate="print"/>
          <a:srcRect/>
          <a:stretch>
            <a:fillRect/>
          </a:stretch>
        </p:blipFill>
        <p:spPr bwMode="auto">
          <a:xfrm>
            <a:off x="4953000" y="1219200"/>
            <a:ext cx="4191000" cy="4889500"/>
          </a:xfrm>
          <a:prstGeom prst="rect">
            <a:avLst/>
          </a:prstGeom>
          <a:noFill/>
          <a:ln w="9525">
            <a:noFill/>
            <a:miter lim="800000"/>
            <a:headEnd/>
            <a:tailEnd/>
          </a:ln>
        </p:spPr>
      </p:pic>
      <p:sp>
        <p:nvSpPr>
          <p:cNvPr id="5" name="Text Box 3"/>
          <p:cNvSpPr txBox="1">
            <a:spLocks noChangeArrowheads="1"/>
          </p:cNvSpPr>
          <p:nvPr/>
        </p:nvSpPr>
        <p:spPr bwMode="auto">
          <a:xfrm>
            <a:off x="5013325" y="6049963"/>
            <a:ext cx="4191000" cy="1246187"/>
          </a:xfrm>
          <a:prstGeom prst="rect">
            <a:avLst/>
          </a:prstGeom>
          <a:noFill/>
          <a:ln w="9525">
            <a:noFill/>
            <a:miter lim="800000"/>
            <a:headEnd/>
            <a:tailEnd/>
          </a:ln>
          <a:effectLst/>
        </p:spPr>
        <p:txBody>
          <a:bodyPr>
            <a:spAutoFit/>
          </a:bodyPr>
          <a:lstStyle/>
          <a:p>
            <a:pPr>
              <a:spcBef>
                <a:spcPct val="50000"/>
              </a:spcBef>
              <a:defRPr/>
            </a:pPr>
            <a:r>
              <a:rPr lang="en-US" b="1" dirty="0">
                <a:effectLst>
                  <a:outerShdw blurRad="38100" dist="38100" dir="2700000" algn="tl">
                    <a:srgbClr val="808080"/>
                  </a:outerShdw>
                </a:effectLst>
                <a:latin typeface="Arial Black" pitchFamily="34" charset="0"/>
              </a:rPr>
              <a:t>William Graham Sumner, 1840-1910 </a:t>
            </a:r>
            <a:r>
              <a:rPr lang="en-US" sz="1600" b="1" dirty="0">
                <a:effectLst>
                  <a:outerShdw blurRad="38100" dist="38100" dir="2700000" algn="tl">
                    <a:srgbClr val="808080"/>
                  </a:outerShdw>
                </a:effectLst>
                <a:latin typeface="Arial Black" pitchFamily="34" charset="0"/>
              </a:rPr>
              <a:t>  </a:t>
            </a:r>
          </a:p>
          <a:p>
            <a:pPr>
              <a:spcBef>
                <a:spcPct val="50000"/>
              </a:spcBef>
              <a:defRPr/>
            </a:pPr>
            <a:endParaRPr lang="en-US" sz="1600" dirty="0">
              <a:effectLst>
                <a:outerShdw blurRad="38100" dist="38100" dir="2700000" algn="tl">
                  <a:srgbClr val="808080"/>
                </a:outerShdw>
              </a:effectLst>
              <a:latin typeface="Arial Black"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unemployed"/>
          <p:cNvPicPr>
            <a:picLocks noChangeAspect="1" noChangeArrowheads="1"/>
          </p:cNvPicPr>
          <p:nvPr/>
        </p:nvPicPr>
        <p:blipFill>
          <a:blip r:embed="rId3" cstate="print"/>
          <a:srcRect/>
          <a:stretch>
            <a:fillRect/>
          </a:stretch>
        </p:blipFill>
        <p:spPr bwMode="auto">
          <a:xfrm>
            <a:off x="15875" y="-47625"/>
            <a:ext cx="9144000" cy="5081588"/>
          </a:xfrm>
          <a:prstGeom prst="rect">
            <a:avLst/>
          </a:prstGeom>
          <a:noFill/>
          <a:ln w="9525">
            <a:noFill/>
            <a:miter lim="800000"/>
            <a:headEnd/>
            <a:tailEnd/>
          </a:ln>
        </p:spPr>
      </p:pic>
      <p:pic>
        <p:nvPicPr>
          <p:cNvPr id="11267" name="Picture 3" descr="300px-FDR0216"/>
          <p:cNvPicPr>
            <a:picLocks noChangeAspect="1" noChangeArrowheads="1"/>
          </p:cNvPicPr>
          <p:nvPr/>
        </p:nvPicPr>
        <p:blipFill>
          <a:blip r:embed="rId4" cstate="print"/>
          <a:srcRect/>
          <a:stretch>
            <a:fillRect/>
          </a:stretch>
        </p:blipFill>
        <p:spPr bwMode="auto">
          <a:xfrm>
            <a:off x="0" y="4733925"/>
            <a:ext cx="2857500" cy="2124075"/>
          </a:xfrm>
          <a:prstGeom prst="rect">
            <a:avLst/>
          </a:prstGeom>
          <a:noFill/>
          <a:ln w="9525">
            <a:noFill/>
            <a:miter lim="800000"/>
            <a:headEnd/>
            <a:tailEnd/>
          </a:ln>
        </p:spPr>
      </p:pic>
      <p:pic>
        <p:nvPicPr>
          <p:cNvPr id="11268" name="Picture 4" descr="Rusting Worker During the Great Depression, circa 1935."/>
          <p:cNvPicPr>
            <a:picLocks noChangeAspect="1" noChangeArrowheads="1"/>
          </p:cNvPicPr>
          <p:nvPr/>
        </p:nvPicPr>
        <p:blipFill>
          <a:blip r:embed="rId5" cstate="print"/>
          <a:srcRect/>
          <a:stretch>
            <a:fillRect/>
          </a:stretch>
        </p:blipFill>
        <p:spPr bwMode="auto">
          <a:xfrm>
            <a:off x="5710238" y="4781550"/>
            <a:ext cx="1812925" cy="2228850"/>
          </a:xfrm>
          <a:prstGeom prst="rect">
            <a:avLst/>
          </a:prstGeom>
          <a:noFill/>
          <a:ln w="9525">
            <a:noFill/>
            <a:miter lim="800000"/>
            <a:headEnd/>
            <a:tailEnd/>
          </a:ln>
        </p:spPr>
      </p:pic>
      <p:pic>
        <p:nvPicPr>
          <p:cNvPr id="11269" name="Picture 5" descr="T029196A"/>
          <p:cNvPicPr>
            <a:picLocks noChangeAspect="1" noChangeArrowheads="1"/>
          </p:cNvPicPr>
          <p:nvPr/>
        </p:nvPicPr>
        <p:blipFill>
          <a:blip r:embed="rId6" cstate="print"/>
          <a:srcRect/>
          <a:stretch>
            <a:fillRect/>
          </a:stretch>
        </p:blipFill>
        <p:spPr bwMode="auto">
          <a:xfrm>
            <a:off x="7407275" y="4800600"/>
            <a:ext cx="1803400" cy="2057400"/>
          </a:xfrm>
          <a:prstGeom prst="rect">
            <a:avLst/>
          </a:prstGeom>
          <a:noFill/>
          <a:ln w="9525">
            <a:noFill/>
            <a:miter lim="800000"/>
            <a:headEnd/>
            <a:tailEnd/>
          </a:ln>
        </p:spPr>
      </p:pic>
      <p:pic>
        <p:nvPicPr>
          <p:cNvPr id="11270" name="Picture 6" descr="ID77794_depression"/>
          <p:cNvPicPr>
            <a:picLocks noChangeAspect="1" noChangeArrowheads="1"/>
          </p:cNvPicPr>
          <p:nvPr/>
        </p:nvPicPr>
        <p:blipFill>
          <a:blip r:embed="rId7" cstate="print"/>
          <a:srcRect/>
          <a:stretch>
            <a:fillRect/>
          </a:stretch>
        </p:blipFill>
        <p:spPr bwMode="auto">
          <a:xfrm>
            <a:off x="2851150" y="4730750"/>
            <a:ext cx="2971800" cy="2365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March"/>
          <p:cNvPicPr>
            <a:picLocks noChangeAspect="1" noChangeArrowheads="1"/>
          </p:cNvPicPr>
          <p:nvPr/>
        </p:nvPicPr>
        <p:blipFill>
          <a:blip r:embed="rId3" cstate="print"/>
          <a:srcRect/>
          <a:stretch>
            <a:fillRect/>
          </a:stretch>
        </p:blipFill>
        <p:spPr bwMode="auto">
          <a:xfrm>
            <a:off x="0" y="4572000"/>
            <a:ext cx="2035175" cy="2286000"/>
          </a:xfrm>
          <a:prstGeom prst="rect">
            <a:avLst/>
          </a:prstGeom>
          <a:noFill/>
          <a:ln w="9525">
            <a:noFill/>
            <a:miter lim="800000"/>
            <a:headEnd/>
            <a:tailEnd/>
          </a:ln>
        </p:spPr>
      </p:pic>
      <p:pic>
        <p:nvPicPr>
          <p:cNvPr id="12291" name="Picture 4" descr="depression_f"/>
          <p:cNvPicPr>
            <a:picLocks noChangeAspect="1" noChangeArrowheads="1"/>
          </p:cNvPicPr>
          <p:nvPr/>
        </p:nvPicPr>
        <p:blipFill>
          <a:blip r:embed="rId4" cstate="print"/>
          <a:srcRect/>
          <a:stretch>
            <a:fillRect/>
          </a:stretch>
        </p:blipFill>
        <p:spPr bwMode="auto">
          <a:xfrm>
            <a:off x="1676400" y="4570413"/>
            <a:ext cx="2816225" cy="2319337"/>
          </a:xfrm>
          <a:prstGeom prst="rect">
            <a:avLst/>
          </a:prstGeom>
          <a:noFill/>
          <a:ln w="9525">
            <a:noFill/>
            <a:miter lim="800000"/>
            <a:headEnd/>
            <a:tailEnd/>
          </a:ln>
        </p:spPr>
      </p:pic>
      <p:pic>
        <p:nvPicPr>
          <p:cNvPr id="12292" name="Picture 5" descr="Figure5"/>
          <p:cNvPicPr>
            <a:picLocks noChangeAspect="1" noChangeArrowheads="1"/>
          </p:cNvPicPr>
          <p:nvPr/>
        </p:nvPicPr>
        <p:blipFill>
          <a:blip r:embed="rId5" cstate="print"/>
          <a:srcRect/>
          <a:stretch>
            <a:fillRect/>
          </a:stretch>
        </p:blipFill>
        <p:spPr bwMode="auto">
          <a:xfrm>
            <a:off x="1066800" y="69850"/>
            <a:ext cx="7010400" cy="4425950"/>
          </a:xfrm>
          <a:prstGeom prst="rect">
            <a:avLst/>
          </a:prstGeom>
          <a:noFill/>
          <a:ln w="9525">
            <a:noFill/>
            <a:miter lim="800000"/>
            <a:headEnd/>
            <a:tailEnd/>
          </a:ln>
        </p:spPr>
      </p:pic>
      <p:pic>
        <p:nvPicPr>
          <p:cNvPr id="12293" name="Picture 8" descr="http://www.english.uiuc.edu/maps/depression/images/evans1.jpg"/>
          <p:cNvPicPr>
            <a:picLocks noChangeAspect="1" noChangeArrowheads="1"/>
          </p:cNvPicPr>
          <p:nvPr/>
        </p:nvPicPr>
        <p:blipFill>
          <a:blip r:embed="rId6" cstate="print"/>
          <a:srcRect/>
          <a:stretch>
            <a:fillRect/>
          </a:stretch>
        </p:blipFill>
        <p:spPr bwMode="auto">
          <a:xfrm>
            <a:off x="6172200" y="4567238"/>
            <a:ext cx="2971800" cy="2366962"/>
          </a:xfrm>
          <a:prstGeom prst="rect">
            <a:avLst/>
          </a:prstGeom>
          <a:noFill/>
          <a:ln w="9525">
            <a:noFill/>
            <a:miter lim="800000"/>
            <a:headEnd/>
            <a:tailEnd/>
          </a:ln>
        </p:spPr>
      </p:pic>
      <p:pic>
        <p:nvPicPr>
          <p:cNvPr id="12294" name="Picture 9"/>
          <p:cNvPicPr>
            <a:picLocks noChangeAspect="1" noChangeArrowheads="1"/>
          </p:cNvPicPr>
          <p:nvPr/>
        </p:nvPicPr>
        <p:blipFill>
          <a:blip r:embed="rId7" cstate="print"/>
          <a:srcRect/>
          <a:stretch>
            <a:fillRect/>
          </a:stretch>
        </p:blipFill>
        <p:spPr bwMode="auto">
          <a:xfrm>
            <a:off x="4495800" y="4572000"/>
            <a:ext cx="1781175"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soup"/>
          <p:cNvPicPr>
            <a:picLocks noChangeAspect="1" noChangeArrowheads="1"/>
          </p:cNvPicPr>
          <p:nvPr/>
        </p:nvPicPr>
        <p:blipFill>
          <a:blip r:embed="rId3" cstate="print"/>
          <a:srcRect/>
          <a:stretch>
            <a:fillRect/>
          </a:stretch>
        </p:blipFill>
        <p:spPr bwMode="auto">
          <a:xfrm>
            <a:off x="3124200" y="0"/>
            <a:ext cx="6019800" cy="4324350"/>
          </a:xfrm>
          <a:prstGeom prst="rect">
            <a:avLst/>
          </a:prstGeom>
          <a:noFill/>
          <a:ln w="9525">
            <a:noFill/>
            <a:miter lim="800000"/>
            <a:headEnd/>
            <a:tailEnd/>
          </a:ln>
        </p:spPr>
      </p:pic>
      <p:pic>
        <p:nvPicPr>
          <p:cNvPr id="13315" name="Picture 3" descr="dor001"/>
          <p:cNvPicPr>
            <a:picLocks noChangeAspect="1" noChangeArrowheads="1"/>
          </p:cNvPicPr>
          <p:nvPr/>
        </p:nvPicPr>
        <p:blipFill>
          <a:blip r:embed="rId4" cstate="print"/>
          <a:srcRect/>
          <a:stretch>
            <a:fillRect/>
          </a:stretch>
        </p:blipFill>
        <p:spPr bwMode="auto">
          <a:xfrm>
            <a:off x="0" y="0"/>
            <a:ext cx="3317875" cy="4343400"/>
          </a:xfrm>
          <a:prstGeom prst="rect">
            <a:avLst/>
          </a:prstGeom>
          <a:noFill/>
          <a:ln w="9525">
            <a:noFill/>
            <a:miter lim="800000"/>
            <a:headEnd/>
            <a:tailEnd/>
          </a:ln>
        </p:spPr>
      </p:pic>
      <p:sp>
        <p:nvSpPr>
          <p:cNvPr id="13316" name="Text Box 4"/>
          <p:cNvSpPr txBox="1">
            <a:spLocks noChangeArrowheads="1"/>
          </p:cNvSpPr>
          <p:nvPr/>
        </p:nvSpPr>
        <p:spPr bwMode="auto">
          <a:xfrm>
            <a:off x="0" y="4379913"/>
            <a:ext cx="9144000" cy="2536825"/>
          </a:xfrm>
          <a:prstGeom prst="rect">
            <a:avLst/>
          </a:prstGeom>
          <a:noFill/>
          <a:ln w="9525">
            <a:noFill/>
            <a:miter lim="800000"/>
            <a:headEnd/>
            <a:tailEnd/>
          </a:ln>
        </p:spPr>
        <p:txBody>
          <a:bodyPr>
            <a:spAutoFit/>
          </a:bodyPr>
          <a:lstStyle/>
          <a:p>
            <a:pPr>
              <a:spcBef>
                <a:spcPct val="50000"/>
              </a:spcBef>
            </a:pPr>
            <a:r>
              <a:rPr lang="en-US" sz="1600">
                <a:latin typeface="Arial Black" pitchFamily="34" charset="0"/>
              </a:rPr>
              <a:t>Countless thousands of honest, hard-working people lost their homes and farms to the foreclosure’s hammer. Breadlines formed, soup kitchens dispensed food, and apple sellers stood shivering on street corners trying to peddle their wares for five cents. Families felt the stress, as jobless fathers nursed their guilt and shame at not being able to provide for their households. Breadless breadwinners often blamed themselves for their plight, despite abundant evidence that the economic system, not individual initiative, had broken down. Mothers meanwhile nursed fewer babies, as hard times reached even into the nation’s bedrooms, precipitating a decade-long dearth of births. (</a:t>
            </a:r>
            <a:r>
              <a:rPr lang="en-US" sz="1600" u="sng">
                <a:latin typeface="Arial Black" pitchFamily="34" charset="0"/>
              </a:rPr>
              <a:t>The American Pageant</a:t>
            </a:r>
            <a:r>
              <a:rPr lang="en-US" sz="1600">
                <a:latin typeface="Arial Black" pitchFamily="34" charset="0"/>
              </a:rPr>
              <a:t>, 13th edition, pp. 761-762.)</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apples"/>
          <p:cNvPicPr>
            <a:picLocks noChangeAspect="1" noChangeArrowheads="1"/>
          </p:cNvPicPr>
          <p:nvPr/>
        </p:nvPicPr>
        <p:blipFill>
          <a:blip r:embed="rId3" cstate="print"/>
          <a:srcRect/>
          <a:stretch>
            <a:fillRect/>
          </a:stretch>
        </p:blipFill>
        <p:spPr bwMode="auto">
          <a:xfrm>
            <a:off x="457200" y="-133350"/>
            <a:ext cx="8229600" cy="5495925"/>
          </a:xfrm>
          <a:prstGeom prst="rect">
            <a:avLst/>
          </a:prstGeom>
          <a:noFill/>
          <a:ln w="9525">
            <a:noFill/>
            <a:miter lim="800000"/>
            <a:headEnd/>
            <a:tailEnd/>
          </a:ln>
        </p:spPr>
      </p:pic>
      <p:sp>
        <p:nvSpPr>
          <p:cNvPr id="14339" name="Text Box 3"/>
          <p:cNvSpPr txBox="1">
            <a:spLocks noChangeArrowheads="1"/>
          </p:cNvSpPr>
          <p:nvPr/>
        </p:nvSpPr>
        <p:spPr bwMode="auto">
          <a:xfrm>
            <a:off x="0" y="5334000"/>
            <a:ext cx="9144000" cy="2100263"/>
          </a:xfrm>
          <a:prstGeom prst="rect">
            <a:avLst/>
          </a:prstGeom>
          <a:noFill/>
          <a:ln w="9525">
            <a:noFill/>
            <a:miter lim="800000"/>
            <a:headEnd/>
            <a:tailEnd/>
          </a:ln>
        </p:spPr>
        <p:txBody>
          <a:bodyPr>
            <a:spAutoFit/>
          </a:bodyPr>
          <a:lstStyle/>
          <a:p>
            <a:pPr>
              <a:spcBef>
                <a:spcPct val="50000"/>
              </a:spcBef>
            </a:pPr>
            <a:r>
              <a:rPr lang="en-US" b="1">
                <a:latin typeface="Arial Black" pitchFamily="34" charset="0"/>
              </a:rPr>
              <a:t>Selling apples, Jacksonville, Texas. October, 1939. Photographer: Russell Lee. Many tried apple-selling to avoid the shame of panhandling. In New York City, there were over 5,000 apple sellers on the street.</a:t>
            </a:r>
            <a:r>
              <a:rPr lang="en-US">
                <a:latin typeface="Arial Black" pitchFamily="34" charset="0"/>
              </a:rPr>
              <a:t> </a:t>
            </a:r>
          </a:p>
          <a:p>
            <a:pPr>
              <a:spcBef>
                <a:spcPct val="50000"/>
              </a:spcBef>
            </a:pPr>
            <a:endParaRPr lang="en-US">
              <a:latin typeface="Arial Black"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descr="http://www.ou.edu/special/albertctr/archives/dougp3.gif"/>
          <p:cNvPicPr>
            <a:picLocks noChangeAspect="1" noChangeArrowheads="1"/>
          </p:cNvPicPr>
          <p:nvPr/>
        </p:nvPicPr>
        <p:blipFill>
          <a:blip r:embed="rId3" cstate="print"/>
          <a:srcRect/>
          <a:stretch>
            <a:fillRect/>
          </a:stretch>
        </p:blipFill>
        <p:spPr bwMode="auto">
          <a:xfrm>
            <a:off x="0" y="0"/>
            <a:ext cx="2352675" cy="2971800"/>
          </a:xfrm>
          <a:prstGeom prst="rect">
            <a:avLst/>
          </a:prstGeom>
          <a:noFill/>
          <a:ln w="9525">
            <a:noFill/>
            <a:miter lim="800000"/>
            <a:headEnd/>
            <a:tailEnd/>
          </a:ln>
        </p:spPr>
      </p:pic>
      <p:pic>
        <p:nvPicPr>
          <p:cNvPr id="15363" name="Picture 2" descr="dor67"/>
          <p:cNvPicPr>
            <a:picLocks noChangeAspect="1" noChangeArrowheads="1"/>
          </p:cNvPicPr>
          <p:nvPr/>
        </p:nvPicPr>
        <p:blipFill>
          <a:blip r:embed="rId4" cstate="print"/>
          <a:srcRect/>
          <a:stretch>
            <a:fillRect/>
          </a:stretch>
        </p:blipFill>
        <p:spPr bwMode="auto">
          <a:xfrm>
            <a:off x="9144000" y="1905000"/>
            <a:ext cx="3613150" cy="3013075"/>
          </a:xfrm>
          <a:prstGeom prst="rect">
            <a:avLst/>
          </a:prstGeom>
          <a:noFill/>
          <a:ln w="9525">
            <a:noFill/>
            <a:miter lim="800000"/>
            <a:headEnd/>
            <a:tailEnd/>
          </a:ln>
        </p:spPr>
      </p:pic>
      <p:pic>
        <p:nvPicPr>
          <p:cNvPr id="15364" name="Picture 3" descr="dor76"/>
          <p:cNvPicPr>
            <a:picLocks noChangeAspect="1" noChangeArrowheads="1"/>
          </p:cNvPicPr>
          <p:nvPr/>
        </p:nvPicPr>
        <p:blipFill>
          <a:blip r:embed="rId5" cstate="print"/>
          <a:srcRect/>
          <a:stretch>
            <a:fillRect/>
          </a:stretch>
        </p:blipFill>
        <p:spPr bwMode="auto">
          <a:xfrm>
            <a:off x="-381000" y="3643313"/>
            <a:ext cx="4419600" cy="3290887"/>
          </a:xfrm>
          <a:prstGeom prst="rect">
            <a:avLst/>
          </a:prstGeom>
          <a:noFill/>
          <a:ln w="9525">
            <a:noFill/>
            <a:miter lim="800000"/>
            <a:headEnd/>
            <a:tailEnd/>
          </a:ln>
        </p:spPr>
      </p:pic>
      <p:pic>
        <p:nvPicPr>
          <p:cNvPr id="15365" name="Picture 4" descr="dor71"/>
          <p:cNvPicPr>
            <a:picLocks noChangeAspect="1" noChangeArrowheads="1"/>
          </p:cNvPicPr>
          <p:nvPr/>
        </p:nvPicPr>
        <p:blipFill>
          <a:blip r:embed="rId6" cstate="print"/>
          <a:srcRect/>
          <a:stretch>
            <a:fillRect/>
          </a:stretch>
        </p:blipFill>
        <p:spPr bwMode="auto">
          <a:xfrm>
            <a:off x="5410200" y="0"/>
            <a:ext cx="3733800" cy="3978275"/>
          </a:xfrm>
          <a:prstGeom prst="rect">
            <a:avLst/>
          </a:prstGeom>
          <a:noFill/>
          <a:ln w="9525">
            <a:noFill/>
            <a:miter lim="800000"/>
            <a:headEnd/>
            <a:tailEnd/>
          </a:ln>
        </p:spPr>
      </p:pic>
      <p:sp>
        <p:nvSpPr>
          <p:cNvPr id="15366" name="TextBox 5"/>
          <p:cNvSpPr txBox="1">
            <a:spLocks noChangeArrowheads="1"/>
          </p:cNvSpPr>
          <p:nvPr/>
        </p:nvSpPr>
        <p:spPr bwMode="auto">
          <a:xfrm>
            <a:off x="4038600" y="4038600"/>
            <a:ext cx="5105400" cy="2554288"/>
          </a:xfrm>
          <a:prstGeom prst="rect">
            <a:avLst/>
          </a:prstGeom>
          <a:noFill/>
          <a:ln w="9525">
            <a:noFill/>
            <a:miter lim="800000"/>
            <a:headEnd/>
            <a:tailEnd/>
          </a:ln>
        </p:spPr>
        <p:txBody>
          <a:bodyPr>
            <a:spAutoFit/>
          </a:bodyPr>
          <a:lstStyle/>
          <a:p>
            <a:r>
              <a:rPr lang="en-US" sz="1600" b="1">
                <a:latin typeface="Arial Black" pitchFamily="34" charset="0"/>
              </a:rPr>
              <a:t>In the 1930s, countless thousands of honest, hard-working people lost their homes and farms to the foreclosure’s hammer. The federal government responded by paying farmers to leave their land fallow.  This policy helped to reduce the oversupply of agricultural goods, but it also motivated landowners to evict tenant farmers.  Many of these farmers then became migrant farm laborers.</a:t>
            </a:r>
            <a:endParaRPr lang="en-US" sz="1600" b="1"/>
          </a:p>
        </p:txBody>
      </p:sp>
      <p:pic>
        <p:nvPicPr>
          <p:cNvPr id="15367" name="Picture 1"/>
          <p:cNvPicPr>
            <a:picLocks noChangeAspect="1" noChangeArrowheads="1"/>
          </p:cNvPicPr>
          <p:nvPr/>
        </p:nvPicPr>
        <p:blipFill>
          <a:blip r:embed="rId7" cstate="print"/>
          <a:srcRect/>
          <a:stretch>
            <a:fillRect/>
          </a:stretch>
        </p:blipFill>
        <p:spPr bwMode="auto">
          <a:xfrm>
            <a:off x="2286000" y="-152400"/>
            <a:ext cx="3194050" cy="2717800"/>
          </a:xfrm>
          <a:prstGeom prst="rect">
            <a:avLst/>
          </a:prstGeom>
          <a:noFill/>
          <a:ln w="9525">
            <a:noFill/>
            <a:miter lim="800000"/>
            <a:headEnd/>
            <a:tailEnd/>
          </a:ln>
        </p:spPr>
      </p:pic>
      <p:pic>
        <p:nvPicPr>
          <p:cNvPr id="15368" name="Picture 3" descr="http://edsitement.neh.gov/lesson_images/lesson739/PickingTomatoes_Sml.jpg"/>
          <p:cNvPicPr>
            <a:picLocks noChangeAspect="1" noChangeArrowheads="1"/>
          </p:cNvPicPr>
          <p:nvPr/>
        </p:nvPicPr>
        <p:blipFill>
          <a:blip r:embed="rId8" cstate="print"/>
          <a:srcRect/>
          <a:stretch>
            <a:fillRect/>
          </a:stretch>
        </p:blipFill>
        <p:spPr bwMode="auto">
          <a:xfrm>
            <a:off x="4419600" y="1371600"/>
            <a:ext cx="1016000" cy="1276350"/>
          </a:xfrm>
          <a:prstGeom prst="rect">
            <a:avLst/>
          </a:prstGeom>
          <a:noFill/>
          <a:ln w="9525">
            <a:noFill/>
            <a:miter lim="800000"/>
            <a:headEnd/>
            <a:tailEnd/>
          </a:ln>
        </p:spPr>
      </p:pic>
      <p:pic>
        <p:nvPicPr>
          <p:cNvPr id="15369" name="Picture 5"/>
          <p:cNvPicPr>
            <a:picLocks noChangeAspect="1" noChangeArrowheads="1"/>
          </p:cNvPicPr>
          <p:nvPr/>
        </p:nvPicPr>
        <p:blipFill>
          <a:blip r:embed="rId9" cstate="print"/>
          <a:srcRect/>
          <a:stretch>
            <a:fillRect/>
          </a:stretch>
        </p:blipFill>
        <p:spPr bwMode="auto">
          <a:xfrm>
            <a:off x="1828800" y="1296988"/>
            <a:ext cx="2232025" cy="1522412"/>
          </a:xfrm>
          <a:prstGeom prst="rect">
            <a:avLst/>
          </a:prstGeom>
          <a:noFill/>
          <a:ln w="9525">
            <a:noFill/>
            <a:miter lim="800000"/>
            <a:headEnd/>
            <a:tailEnd/>
          </a:ln>
        </p:spPr>
      </p:pic>
      <p:pic>
        <p:nvPicPr>
          <p:cNvPr id="15370" name="Picture 8"/>
          <p:cNvPicPr>
            <a:picLocks noChangeAspect="1" noChangeArrowheads="1"/>
          </p:cNvPicPr>
          <p:nvPr/>
        </p:nvPicPr>
        <p:blipFill>
          <a:blip r:embed="rId10" cstate="print"/>
          <a:srcRect/>
          <a:stretch>
            <a:fillRect/>
          </a:stretch>
        </p:blipFill>
        <p:spPr bwMode="auto">
          <a:xfrm>
            <a:off x="5410200" y="2514600"/>
            <a:ext cx="1447800" cy="1433513"/>
          </a:xfrm>
          <a:prstGeom prst="rect">
            <a:avLst/>
          </a:prstGeom>
          <a:noFill/>
          <a:ln w="9525">
            <a:noFill/>
            <a:miter lim="800000"/>
            <a:headEnd/>
            <a:tailEnd/>
          </a:ln>
        </p:spPr>
      </p:pic>
      <p:pic>
        <p:nvPicPr>
          <p:cNvPr id="15371" name="Picture 9"/>
          <p:cNvPicPr>
            <a:picLocks noChangeAspect="1" noChangeArrowheads="1"/>
          </p:cNvPicPr>
          <p:nvPr/>
        </p:nvPicPr>
        <p:blipFill>
          <a:blip r:embed="rId11" cstate="print"/>
          <a:srcRect/>
          <a:stretch>
            <a:fillRect/>
          </a:stretch>
        </p:blipFill>
        <p:spPr bwMode="auto">
          <a:xfrm>
            <a:off x="0" y="2438400"/>
            <a:ext cx="2482850" cy="1608138"/>
          </a:xfrm>
          <a:prstGeom prst="rect">
            <a:avLst/>
          </a:prstGeom>
          <a:noFill/>
          <a:ln w="9525">
            <a:noFill/>
            <a:miter lim="800000"/>
            <a:headEnd/>
            <a:tailEnd/>
          </a:ln>
        </p:spPr>
      </p:pic>
      <p:pic>
        <p:nvPicPr>
          <p:cNvPr id="15372" name="Picture 10"/>
          <p:cNvPicPr>
            <a:picLocks noChangeAspect="1" noChangeArrowheads="1"/>
          </p:cNvPicPr>
          <p:nvPr/>
        </p:nvPicPr>
        <p:blipFill>
          <a:blip r:embed="rId12" cstate="print"/>
          <a:srcRect/>
          <a:stretch>
            <a:fillRect/>
          </a:stretch>
        </p:blipFill>
        <p:spPr bwMode="auto">
          <a:xfrm>
            <a:off x="2438400" y="2667000"/>
            <a:ext cx="1600200" cy="1573213"/>
          </a:xfrm>
          <a:prstGeom prst="rect">
            <a:avLst/>
          </a:prstGeom>
          <a:noFill/>
          <a:ln w="9525">
            <a:noFill/>
            <a:miter lim="800000"/>
            <a:headEnd/>
            <a:tailEnd/>
          </a:ln>
        </p:spPr>
      </p:pic>
      <p:pic>
        <p:nvPicPr>
          <p:cNvPr id="15373" name="Picture 10" descr="http://faculty.headroyce.org/~us2001/meredithc/cottonsign.jpg"/>
          <p:cNvPicPr>
            <a:picLocks noChangeAspect="1" noChangeArrowheads="1"/>
          </p:cNvPicPr>
          <p:nvPr/>
        </p:nvPicPr>
        <p:blipFill>
          <a:blip r:embed="rId13" cstate="print"/>
          <a:srcRect/>
          <a:stretch>
            <a:fillRect/>
          </a:stretch>
        </p:blipFill>
        <p:spPr bwMode="auto">
          <a:xfrm>
            <a:off x="-381000" y="5346700"/>
            <a:ext cx="1524000" cy="1511300"/>
          </a:xfrm>
          <a:prstGeom prst="rect">
            <a:avLst/>
          </a:prstGeom>
          <a:noFill/>
          <a:ln w="9525">
            <a:noFill/>
            <a:miter lim="800000"/>
            <a:headEnd/>
            <a:tailEnd/>
          </a:ln>
        </p:spPr>
      </p:pic>
      <p:pic>
        <p:nvPicPr>
          <p:cNvPr id="15374" name="Picture 12" descr="http://farm2.static.flickr.com/1314/682809951_ccdfc92b6a_o.jpg"/>
          <p:cNvPicPr>
            <a:picLocks noChangeAspect="1" noChangeArrowheads="1"/>
          </p:cNvPicPr>
          <p:nvPr/>
        </p:nvPicPr>
        <p:blipFill>
          <a:blip r:embed="rId14" cstate="print"/>
          <a:srcRect/>
          <a:stretch>
            <a:fillRect/>
          </a:stretch>
        </p:blipFill>
        <p:spPr bwMode="auto">
          <a:xfrm>
            <a:off x="3962400" y="2514600"/>
            <a:ext cx="1752600" cy="1471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p:cNvPicPr>
            <a:picLocks noChangeAspect="1" noChangeArrowheads="1"/>
          </p:cNvPicPr>
          <p:nvPr/>
        </p:nvPicPr>
        <p:blipFill>
          <a:blip r:embed="rId3" cstate="print"/>
          <a:srcRect/>
          <a:stretch>
            <a:fillRect/>
          </a:stretch>
        </p:blipFill>
        <p:spPr bwMode="auto">
          <a:xfrm>
            <a:off x="4459288" y="0"/>
            <a:ext cx="4800600" cy="3521075"/>
          </a:xfrm>
          <a:prstGeom prst="rect">
            <a:avLst/>
          </a:prstGeom>
          <a:noFill/>
          <a:ln w="9525">
            <a:noFill/>
            <a:miter lim="800000"/>
            <a:headEnd/>
            <a:tailEnd/>
          </a:ln>
        </p:spPr>
      </p:pic>
      <p:pic>
        <p:nvPicPr>
          <p:cNvPr id="16387" name="Picture 2" descr="http://www.nansemondriverworks.com/lesley/gd14_oakies.gif"/>
          <p:cNvPicPr>
            <a:picLocks noChangeAspect="1" noChangeArrowheads="1"/>
          </p:cNvPicPr>
          <p:nvPr/>
        </p:nvPicPr>
        <p:blipFill>
          <a:blip r:embed="rId4" cstate="print"/>
          <a:srcRect/>
          <a:stretch>
            <a:fillRect/>
          </a:stretch>
        </p:blipFill>
        <p:spPr bwMode="auto">
          <a:xfrm>
            <a:off x="-228600" y="-228600"/>
            <a:ext cx="5210175" cy="5276850"/>
          </a:xfrm>
          <a:prstGeom prst="rect">
            <a:avLst/>
          </a:prstGeom>
          <a:noFill/>
          <a:ln w="9525">
            <a:noFill/>
            <a:miter lim="800000"/>
            <a:headEnd/>
            <a:tailEnd/>
          </a:ln>
        </p:spPr>
      </p:pic>
      <p:pic>
        <p:nvPicPr>
          <p:cNvPr id="16388" name="Picture 2" descr="http://newdeal.feri.org/images/r68.gif"/>
          <p:cNvPicPr>
            <a:picLocks noChangeAspect="1" noChangeArrowheads="1"/>
          </p:cNvPicPr>
          <p:nvPr/>
        </p:nvPicPr>
        <p:blipFill>
          <a:blip r:embed="rId5" cstate="print"/>
          <a:srcRect/>
          <a:stretch>
            <a:fillRect/>
          </a:stretch>
        </p:blipFill>
        <p:spPr bwMode="auto">
          <a:xfrm>
            <a:off x="-228600" y="4191000"/>
            <a:ext cx="2678113" cy="2667000"/>
          </a:xfrm>
          <a:prstGeom prst="rect">
            <a:avLst/>
          </a:prstGeom>
          <a:noFill/>
          <a:ln w="9525">
            <a:noFill/>
            <a:miter lim="800000"/>
            <a:headEnd/>
            <a:tailEnd/>
          </a:ln>
        </p:spPr>
      </p:pic>
      <p:sp>
        <p:nvSpPr>
          <p:cNvPr id="16389" name="TextBox 8"/>
          <p:cNvSpPr txBox="1">
            <a:spLocks noChangeArrowheads="1"/>
          </p:cNvSpPr>
          <p:nvPr/>
        </p:nvSpPr>
        <p:spPr bwMode="auto">
          <a:xfrm>
            <a:off x="0" y="4267200"/>
            <a:ext cx="2362200" cy="738188"/>
          </a:xfrm>
          <a:prstGeom prst="rect">
            <a:avLst/>
          </a:prstGeom>
          <a:noFill/>
          <a:ln w="9525">
            <a:noFill/>
            <a:miter lim="800000"/>
            <a:headEnd/>
            <a:tailEnd/>
          </a:ln>
        </p:spPr>
        <p:txBody>
          <a:bodyPr>
            <a:spAutoFit/>
          </a:bodyPr>
          <a:lstStyle/>
          <a:p>
            <a:r>
              <a:rPr lang="en-US" sz="1400" b="1">
                <a:latin typeface="Arial Narrow" pitchFamily="34" charset="0"/>
              </a:rPr>
              <a:t>Oklahoma Sharecropper Stalled on California Highway (1937)</a:t>
            </a:r>
          </a:p>
        </p:txBody>
      </p:sp>
      <p:pic>
        <p:nvPicPr>
          <p:cNvPr id="16390" name="Picture 4" descr="http://www.rivalfish.com/rivalroom/uploaded_images/Okies_SanDiego-post1970-720768.jpg"/>
          <p:cNvPicPr>
            <a:picLocks noChangeAspect="1" noChangeArrowheads="1"/>
          </p:cNvPicPr>
          <p:nvPr/>
        </p:nvPicPr>
        <p:blipFill>
          <a:blip r:embed="rId6" cstate="print"/>
          <a:srcRect/>
          <a:stretch>
            <a:fillRect/>
          </a:stretch>
        </p:blipFill>
        <p:spPr bwMode="auto">
          <a:xfrm>
            <a:off x="4191000" y="3505200"/>
            <a:ext cx="5821363" cy="3352800"/>
          </a:xfrm>
          <a:prstGeom prst="rect">
            <a:avLst/>
          </a:prstGeom>
          <a:noFill/>
          <a:ln w="9525">
            <a:noFill/>
            <a:miter lim="800000"/>
            <a:headEnd/>
            <a:tailEnd/>
          </a:ln>
        </p:spPr>
      </p:pic>
      <p:sp>
        <p:nvSpPr>
          <p:cNvPr id="21511" name="TextBox 7"/>
          <p:cNvSpPr txBox="1">
            <a:spLocks noChangeArrowheads="1"/>
          </p:cNvSpPr>
          <p:nvPr/>
        </p:nvSpPr>
        <p:spPr bwMode="auto">
          <a:xfrm>
            <a:off x="2667000" y="2971800"/>
            <a:ext cx="3276600" cy="1508125"/>
          </a:xfrm>
          <a:prstGeom prst="rect">
            <a:avLst/>
          </a:prstGeom>
          <a:solidFill>
            <a:schemeClr val="bg1"/>
          </a:solidFill>
          <a:ln w="9525">
            <a:noFill/>
            <a:miter lim="800000"/>
            <a:headEnd/>
            <a:tailEnd/>
          </a:ln>
        </p:spPr>
        <p:txBody>
          <a:bodyPr>
            <a:spAutoFit/>
          </a:bodyPr>
          <a:lstStyle/>
          <a:p>
            <a:pPr>
              <a:defRPr/>
            </a:pPr>
            <a:r>
              <a:rPr lang="en-US" sz="1200" b="1" dirty="0"/>
              <a:t>In the late 1930s, signs on Route 66 outside of Tulsa, Oklahoma proclaimed: </a:t>
            </a:r>
          </a:p>
          <a:p>
            <a:pPr>
              <a:defRPr/>
            </a:pPr>
            <a:r>
              <a:rPr lang="en-US" sz="1200" b="1" dirty="0"/>
              <a:t>NO JOBS in California</a:t>
            </a:r>
            <a:endParaRPr lang="en-US" sz="1200" dirty="0"/>
          </a:p>
          <a:p>
            <a:pPr>
              <a:defRPr/>
            </a:pPr>
            <a:r>
              <a:rPr lang="en-US" sz="1400" b="1" dirty="0">
                <a:solidFill>
                  <a:srgbClr val="C00000"/>
                </a:solidFill>
              </a:rPr>
              <a:t>IF YOU are looking for work-KEEP OUT</a:t>
            </a:r>
          </a:p>
          <a:p>
            <a:pPr>
              <a:defRPr/>
            </a:pPr>
            <a:r>
              <a:rPr lang="en-US" sz="1400" b="1" dirty="0">
                <a:solidFill>
                  <a:srgbClr val="003300"/>
                </a:solidFill>
              </a:rPr>
              <a:t>6 Men for Every Job</a:t>
            </a:r>
            <a:endParaRPr lang="en-US" sz="1400" dirty="0">
              <a:solidFill>
                <a:srgbClr val="003300"/>
              </a:solidFill>
            </a:endParaRPr>
          </a:p>
          <a:p>
            <a:pPr>
              <a:defRPr/>
            </a:pPr>
            <a:r>
              <a:rPr lang="en-US" sz="1400" b="1" dirty="0">
                <a:solidFill>
                  <a:schemeClr val="tx2">
                    <a:lumMod val="50000"/>
                  </a:schemeClr>
                </a:solidFill>
              </a:rPr>
              <a:t>No State Relief Available for Non-Residents</a:t>
            </a:r>
            <a:endParaRPr lang="en-US" sz="1400" dirty="0">
              <a:solidFill>
                <a:schemeClr val="tx2">
                  <a:lumMod val="50000"/>
                </a:schemeClr>
              </a:solidFill>
            </a:endParaRPr>
          </a:p>
        </p:txBody>
      </p:sp>
      <p:pic>
        <p:nvPicPr>
          <p:cNvPr id="16392" name="Picture 4" descr="http://vortex.accuweather.com/adc2004/pub/images/promos/dustbowl/dustbowlpg2_6.jpg"/>
          <p:cNvPicPr>
            <a:picLocks noChangeAspect="1" noChangeArrowheads="1"/>
          </p:cNvPicPr>
          <p:nvPr/>
        </p:nvPicPr>
        <p:blipFill>
          <a:blip r:embed="rId7" cstate="print"/>
          <a:srcRect/>
          <a:stretch>
            <a:fillRect/>
          </a:stretch>
        </p:blipFill>
        <p:spPr bwMode="auto">
          <a:xfrm>
            <a:off x="7459663" y="2667000"/>
            <a:ext cx="1684337" cy="1219200"/>
          </a:xfrm>
          <a:prstGeom prst="rect">
            <a:avLst/>
          </a:prstGeom>
          <a:noFill/>
          <a:ln w="9525">
            <a:noFill/>
            <a:miter lim="800000"/>
            <a:headEnd/>
            <a:tailEnd/>
          </a:ln>
        </p:spPr>
      </p:pic>
      <p:pic>
        <p:nvPicPr>
          <p:cNvPr id="16393" name="Picture 7"/>
          <p:cNvPicPr>
            <a:picLocks noChangeAspect="1" noChangeArrowheads="1"/>
          </p:cNvPicPr>
          <p:nvPr/>
        </p:nvPicPr>
        <p:blipFill>
          <a:blip r:embed="rId8" cstate="print"/>
          <a:srcRect/>
          <a:stretch>
            <a:fillRect/>
          </a:stretch>
        </p:blipFill>
        <p:spPr bwMode="auto">
          <a:xfrm>
            <a:off x="2438400" y="4427538"/>
            <a:ext cx="2490788" cy="2430462"/>
          </a:xfrm>
          <a:prstGeom prst="rect">
            <a:avLst/>
          </a:prstGeom>
          <a:noFill/>
          <a:ln w="9525">
            <a:noFill/>
            <a:miter lim="800000"/>
            <a:headEnd/>
            <a:tailEnd/>
          </a:ln>
        </p:spPr>
      </p:pic>
      <p:pic>
        <p:nvPicPr>
          <p:cNvPr id="16394" name="Picture 3"/>
          <p:cNvPicPr>
            <a:picLocks noChangeAspect="1" noChangeArrowheads="1"/>
          </p:cNvPicPr>
          <p:nvPr/>
        </p:nvPicPr>
        <p:blipFill>
          <a:blip r:embed="rId9" cstate="print"/>
          <a:srcRect/>
          <a:stretch>
            <a:fillRect/>
          </a:stretch>
        </p:blipFill>
        <p:spPr bwMode="auto">
          <a:xfrm>
            <a:off x="3276600" y="-176213"/>
            <a:ext cx="1905000" cy="1268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http://z.about.com/d/afroamhistory/1/7/x/6/greatdepression_arkansas18.jpg"/>
          <p:cNvPicPr>
            <a:picLocks noChangeAspect="1" noChangeArrowheads="1"/>
          </p:cNvPicPr>
          <p:nvPr/>
        </p:nvPicPr>
        <p:blipFill>
          <a:blip r:embed="rId3" cstate="print"/>
          <a:srcRect/>
          <a:stretch>
            <a:fillRect/>
          </a:stretch>
        </p:blipFill>
        <p:spPr bwMode="auto">
          <a:xfrm>
            <a:off x="4457700" y="3705225"/>
            <a:ext cx="4762500" cy="3228975"/>
          </a:xfrm>
          <a:prstGeom prst="rect">
            <a:avLst/>
          </a:prstGeom>
          <a:noFill/>
          <a:ln w="9525">
            <a:noFill/>
            <a:miter lim="800000"/>
            <a:headEnd/>
            <a:tailEnd/>
          </a:ln>
        </p:spPr>
      </p:pic>
      <p:pic>
        <p:nvPicPr>
          <p:cNvPr id="17411" name="Picture 6" descr="http://memory.loc.gov/pnp/fsa/8a17000/8a17000/8a17065r.jpg"/>
          <p:cNvPicPr>
            <a:picLocks noChangeAspect="1" noChangeArrowheads="1"/>
          </p:cNvPicPr>
          <p:nvPr/>
        </p:nvPicPr>
        <p:blipFill>
          <a:blip r:embed="rId4" cstate="print"/>
          <a:srcRect/>
          <a:stretch>
            <a:fillRect/>
          </a:stretch>
        </p:blipFill>
        <p:spPr bwMode="auto">
          <a:xfrm>
            <a:off x="0" y="3625850"/>
            <a:ext cx="4495800" cy="3232150"/>
          </a:xfrm>
          <a:prstGeom prst="rect">
            <a:avLst/>
          </a:prstGeom>
          <a:noFill/>
          <a:ln w="9525">
            <a:noFill/>
            <a:miter lim="800000"/>
            <a:headEnd/>
            <a:tailEnd/>
          </a:ln>
        </p:spPr>
      </p:pic>
      <p:pic>
        <p:nvPicPr>
          <p:cNvPr id="17412" name="Picture 8" descr="http://northbysouth.kenyon.edu/2002/Music/Images/JPEG/field2.JPG"/>
          <p:cNvPicPr>
            <a:picLocks noChangeAspect="1" noChangeArrowheads="1"/>
          </p:cNvPicPr>
          <p:nvPr/>
        </p:nvPicPr>
        <p:blipFill>
          <a:blip r:embed="rId5" cstate="print"/>
          <a:srcRect/>
          <a:stretch>
            <a:fillRect/>
          </a:stretch>
        </p:blipFill>
        <p:spPr bwMode="auto">
          <a:xfrm>
            <a:off x="5318125" y="0"/>
            <a:ext cx="3825875" cy="3763963"/>
          </a:xfrm>
          <a:prstGeom prst="rect">
            <a:avLst/>
          </a:prstGeom>
          <a:noFill/>
          <a:ln w="9525">
            <a:noFill/>
            <a:miter lim="800000"/>
            <a:headEnd/>
            <a:tailEnd/>
          </a:ln>
        </p:spPr>
      </p:pic>
      <p:pic>
        <p:nvPicPr>
          <p:cNvPr id="17413" name="Picture 2" descr="http://upload.wikimedia.org/wikipedia/commons/archive/7/76/20060827230800!Sharecropper_plowing_loc.jpg"/>
          <p:cNvPicPr>
            <a:picLocks noChangeAspect="1" noChangeArrowheads="1"/>
          </p:cNvPicPr>
          <p:nvPr/>
        </p:nvPicPr>
        <p:blipFill>
          <a:blip r:embed="rId6" cstate="print"/>
          <a:srcRect/>
          <a:stretch>
            <a:fillRect/>
          </a:stretch>
        </p:blipFill>
        <p:spPr bwMode="auto">
          <a:xfrm>
            <a:off x="4800600" y="2057400"/>
            <a:ext cx="1617663" cy="2065338"/>
          </a:xfrm>
          <a:prstGeom prst="rect">
            <a:avLst/>
          </a:prstGeom>
          <a:noFill/>
          <a:ln w="9525">
            <a:noFill/>
            <a:miter lim="800000"/>
            <a:headEnd/>
            <a:tailEnd/>
          </a:ln>
        </p:spPr>
      </p:pic>
      <p:sp>
        <p:nvSpPr>
          <p:cNvPr id="17414" name="TextBox 5"/>
          <p:cNvSpPr txBox="1">
            <a:spLocks noChangeArrowheads="1"/>
          </p:cNvSpPr>
          <p:nvPr/>
        </p:nvSpPr>
        <p:spPr bwMode="auto">
          <a:xfrm>
            <a:off x="0" y="152400"/>
            <a:ext cx="5181600" cy="3108325"/>
          </a:xfrm>
          <a:prstGeom prst="rect">
            <a:avLst/>
          </a:prstGeom>
          <a:noFill/>
          <a:ln w="9525">
            <a:noFill/>
            <a:miter lim="800000"/>
            <a:headEnd/>
            <a:tailEnd/>
          </a:ln>
        </p:spPr>
        <p:txBody>
          <a:bodyPr>
            <a:spAutoFit/>
          </a:bodyPr>
          <a:lstStyle/>
          <a:p>
            <a:r>
              <a:rPr lang="en-US" sz="2800"/>
              <a:t>From 1930 to 1940, the number of African American tenants in Texas decreased from 65,000 to 32,000, while the number of black farm laborers rose by 25,000; some 20,000 other blacks left the state for better job opportunities.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ntro01"/>
          <p:cNvPicPr>
            <a:picLocks noChangeAspect="1" noChangeArrowheads="1"/>
          </p:cNvPicPr>
          <p:nvPr/>
        </p:nvPicPr>
        <p:blipFill>
          <a:blip r:embed="rId3" cstate="print"/>
          <a:srcRect/>
          <a:stretch>
            <a:fillRect/>
          </a:stretch>
        </p:blipFill>
        <p:spPr bwMode="auto">
          <a:xfrm>
            <a:off x="-47625" y="-38100"/>
            <a:ext cx="9239250" cy="693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quatters"/>
          <p:cNvPicPr>
            <a:picLocks noChangeAspect="1" noChangeArrowheads="1"/>
          </p:cNvPicPr>
          <p:nvPr/>
        </p:nvPicPr>
        <p:blipFill>
          <a:blip r:embed="rId3" cstate="print"/>
          <a:srcRect/>
          <a:stretch>
            <a:fillRect/>
          </a:stretch>
        </p:blipFill>
        <p:spPr bwMode="auto">
          <a:xfrm>
            <a:off x="666750" y="-381000"/>
            <a:ext cx="8077200" cy="5999163"/>
          </a:xfrm>
          <a:prstGeom prst="rect">
            <a:avLst/>
          </a:prstGeom>
          <a:noFill/>
          <a:ln w="9525">
            <a:noFill/>
            <a:miter lim="800000"/>
            <a:headEnd/>
            <a:tailEnd/>
          </a:ln>
        </p:spPr>
      </p:pic>
      <p:sp>
        <p:nvSpPr>
          <p:cNvPr id="19459" name="Text Box 3"/>
          <p:cNvSpPr txBox="1">
            <a:spLocks noChangeArrowheads="1"/>
          </p:cNvSpPr>
          <p:nvPr/>
        </p:nvSpPr>
        <p:spPr bwMode="auto">
          <a:xfrm>
            <a:off x="0" y="5641975"/>
            <a:ext cx="9144000" cy="1343025"/>
          </a:xfrm>
          <a:prstGeom prst="rect">
            <a:avLst/>
          </a:prstGeom>
          <a:noFill/>
          <a:ln w="9525">
            <a:noFill/>
            <a:miter lim="800000"/>
            <a:headEnd/>
            <a:tailEnd/>
          </a:ln>
        </p:spPr>
        <p:txBody>
          <a:bodyPr>
            <a:spAutoFit/>
          </a:bodyPr>
          <a:lstStyle/>
          <a:p>
            <a:pPr>
              <a:lnSpc>
                <a:spcPct val="90000"/>
              </a:lnSpc>
              <a:spcBef>
                <a:spcPct val="50000"/>
              </a:spcBef>
            </a:pPr>
            <a:r>
              <a:rPr lang="en-US" sz="2000" b="1">
                <a:latin typeface="Arial Black" pitchFamily="34" charset="0"/>
              </a:rPr>
              <a:t>Squatters in Mexican section in San Antonio, Texas. House was built of scrap material in vacant lot in Mexican section of San Antonio, Texas. March 1939.           Photographer: Russell Lee.</a:t>
            </a:r>
            <a:r>
              <a:rPr lang="en-US" sz="2000">
                <a:latin typeface="Arial Black" pitchFamily="34" charset="0"/>
              </a:rPr>
              <a:t> </a:t>
            </a:r>
          </a:p>
          <a:p>
            <a:pPr>
              <a:lnSpc>
                <a:spcPct val="90000"/>
              </a:lnSpc>
              <a:spcBef>
                <a:spcPct val="50000"/>
              </a:spcBef>
            </a:pPr>
            <a:endParaRPr lang="en-US" sz="2000">
              <a:latin typeface="Arial Black"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0" y="5848350"/>
            <a:ext cx="9144000" cy="1301750"/>
          </a:xfrm>
          <a:prstGeom prst="rect">
            <a:avLst/>
          </a:prstGeom>
          <a:noFill/>
          <a:ln w="9525">
            <a:noFill/>
            <a:miter lim="800000"/>
            <a:headEnd/>
            <a:tailEnd/>
          </a:ln>
        </p:spPr>
        <p:txBody>
          <a:bodyPr>
            <a:spAutoFit/>
          </a:bodyPr>
          <a:lstStyle/>
          <a:p>
            <a:pPr>
              <a:lnSpc>
                <a:spcPct val="80000"/>
              </a:lnSpc>
              <a:spcBef>
                <a:spcPct val="50000"/>
              </a:spcBef>
            </a:pPr>
            <a:r>
              <a:rPr lang="en-US" sz="1500">
                <a:latin typeface="Arial Black" pitchFamily="34" charset="0"/>
                <a:cs typeface="Arial" charset="0"/>
              </a:rPr>
              <a:t>Dust storm in the Panhandle, April 14, 1935. Prints and Photographs Collection, Panhandle--sandstorm file, The Center for American History, The University of Texas at Austin; CN 02655. In 1935 the Dust Bowl covered 100 million acres across the western United States. Visibility in Amarillo that year dropped to zero seven times during the first three months, with one blackout lasting eleven hours. </a:t>
            </a:r>
          </a:p>
          <a:p>
            <a:pPr>
              <a:lnSpc>
                <a:spcPct val="80000"/>
              </a:lnSpc>
              <a:spcBef>
                <a:spcPct val="50000"/>
              </a:spcBef>
            </a:pPr>
            <a:endParaRPr lang="en-US" sz="1500">
              <a:latin typeface="Arial Black" pitchFamily="34" charset="0"/>
            </a:endParaRPr>
          </a:p>
        </p:txBody>
      </p:sp>
      <p:pic>
        <p:nvPicPr>
          <p:cNvPr id="20483" name="Picture 4"/>
          <p:cNvPicPr>
            <a:picLocks noChangeAspect="1" noChangeArrowheads="1"/>
          </p:cNvPicPr>
          <p:nvPr/>
        </p:nvPicPr>
        <p:blipFill>
          <a:blip r:embed="rId3" cstate="print"/>
          <a:srcRect/>
          <a:stretch>
            <a:fillRect/>
          </a:stretch>
        </p:blipFill>
        <p:spPr bwMode="auto">
          <a:xfrm>
            <a:off x="0" y="-546100"/>
            <a:ext cx="9144000" cy="6334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oover134"/>
          <p:cNvPicPr>
            <a:picLocks noChangeAspect="1" noChangeArrowheads="1"/>
          </p:cNvPicPr>
          <p:nvPr/>
        </p:nvPicPr>
        <p:blipFill>
          <a:blip r:embed="rId3" cstate="print"/>
          <a:srcRect/>
          <a:stretch>
            <a:fillRect/>
          </a:stretch>
        </p:blipFill>
        <p:spPr bwMode="auto">
          <a:xfrm>
            <a:off x="6921500" y="0"/>
            <a:ext cx="2222500" cy="2819400"/>
          </a:xfrm>
          <a:prstGeom prst="rect">
            <a:avLst/>
          </a:prstGeom>
          <a:noFill/>
          <a:ln w="9525">
            <a:noFill/>
            <a:miter lim="800000"/>
            <a:headEnd/>
            <a:tailEnd/>
          </a:ln>
        </p:spPr>
      </p:pic>
      <p:sp>
        <p:nvSpPr>
          <p:cNvPr id="3075" name="Text Box 3"/>
          <p:cNvSpPr txBox="1">
            <a:spLocks noChangeArrowheads="1"/>
          </p:cNvSpPr>
          <p:nvPr/>
        </p:nvSpPr>
        <p:spPr bwMode="auto">
          <a:xfrm>
            <a:off x="5105400" y="2895600"/>
            <a:ext cx="4495800" cy="762000"/>
          </a:xfrm>
          <a:prstGeom prst="rect">
            <a:avLst/>
          </a:prstGeom>
          <a:noFill/>
          <a:ln w="9525">
            <a:noFill/>
            <a:miter lim="800000"/>
            <a:headEnd/>
            <a:tailEnd/>
          </a:ln>
        </p:spPr>
        <p:txBody>
          <a:bodyPr>
            <a:spAutoFit/>
          </a:bodyPr>
          <a:lstStyle/>
          <a:p>
            <a:pPr>
              <a:spcBef>
                <a:spcPct val="50000"/>
              </a:spcBef>
            </a:pPr>
            <a:r>
              <a:rPr lang="en-US" sz="2200" b="1">
                <a:latin typeface="Arial Black" pitchFamily="34" charset="0"/>
              </a:rPr>
              <a:t>Herbert Hoover 1929-33</a:t>
            </a:r>
            <a:br>
              <a:rPr lang="en-US" sz="2200" b="1">
                <a:latin typeface="Arial Black" pitchFamily="34" charset="0"/>
              </a:rPr>
            </a:br>
            <a:endParaRPr lang="en-US" sz="2200" b="1">
              <a:latin typeface="Arial Black" pitchFamily="34" charset="0"/>
            </a:endParaRPr>
          </a:p>
        </p:txBody>
      </p:sp>
      <p:pic>
        <p:nvPicPr>
          <p:cNvPr id="3076" name="Picture 4" descr="al-smith"/>
          <p:cNvPicPr>
            <a:picLocks noChangeAspect="1" noChangeArrowheads="1"/>
          </p:cNvPicPr>
          <p:nvPr/>
        </p:nvPicPr>
        <p:blipFill>
          <a:blip r:embed="rId4" cstate="print"/>
          <a:srcRect/>
          <a:stretch>
            <a:fillRect/>
          </a:stretch>
        </p:blipFill>
        <p:spPr bwMode="auto">
          <a:xfrm>
            <a:off x="381000" y="457200"/>
            <a:ext cx="1614488" cy="2819400"/>
          </a:xfrm>
          <a:prstGeom prst="rect">
            <a:avLst/>
          </a:prstGeom>
          <a:noFill/>
          <a:ln w="9525">
            <a:noFill/>
            <a:miter lim="800000"/>
            <a:headEnd/>
            <a:tailEnd/>
          </a:ln>
        </p:spPr>
      </p:pic>
      <p:sp>
        <p:nvSpPr>
          <p:cNvPr id="3077" name="Text Box 5"/>
          <p:cNvSpPr txBox="1">
            <a:spLocks noChangeArrowheads="1"/>
          </p:cNvSpPr>
          <p:nvPr/>
        </p:nvSpPr>
        <p:spPr bwMode="auto">
          <a:xfrm>
            <a:off x="0" y="0"/>
            <a:ext cx="5486400" cy="930275"/>
          </a:xfrm>
          <a:prstGeom prst="rect">
            <a:avLst/>
          </a:prstGeom>
          <a:noFill/>
          <a:ln w="9525">
            <a:noFill/>
            <a:miter lim="800000"/>
            <a:headEnd/>
            <a:tailEnd/>
          </a:ln>
        </p:spPr>
        <p:txBody>
          <a:bodyPr>
            <a:spAutoFit/>
          </a:bodyPr>
          <a:lstStyle/>
          <a:p>
            <a:pPr algn="ctr">
              <a:spcBef>
                <a:spcPct val="50000"/>
              </a:spcBef>
            </a:pPr>
            <a:r>
              <a:rPr lang="en-US" sz="2200" b="1">
                <a:latin typeface="Arial Black" pitchFamily="34" charset="0"/>
              </a:rPr>
              <a:t>The Presidential Election of 1928.</a:t>
            </a:r>
          </a:p>
          <a:p>
            <a:pPr>
              <a:spcBef>
                <a:spcPct val="50000"/>
              </a:spcBef>
            </a:pPr>
            <a:endParaRPr lang="en-US" sz="2200">
              <a:latin typeface="Arial Black" pitchFamily="34" charset="0"/>
            </a:endParaRPr>
          </a:p>
        </p:txBody>
      </p:sp>
      <p:sp>
        <p:nvSpPr>
          <p:cNvPr id="3078" name="Text Box 6"/>
          <p:cNvSpPr txBox="1">
            <a:spLocks noChangeArrowheads="1"/>
          </p:cNvSpPr>
          <p:nvPr/>
        </p:nvSpPr>
        <p:spPr bwMode="auto">
          <a:xfrm>
            <a:off x="1981200" y="457200"/>
            <a:ext cx="4876800" cy="1200150"/>
          </a:xfrm>
          <a:prstGeom prst="rect">
            <a:avLst/>
          </a:prstGeom>
          <a:noFill/>
          <a:ln w="9525">
            <a:noFill/>
            <a:miter lim="800000"/>
            <a:headEnd/>
            <a:tailEnd/>
          </a:ln>
        </p:spPr>
        <p:txBody>
          <a:bodyPr>
            <a:spAutoFit/>
          </a:bodyPr>
          <a:lstStyle/>
          <a:p>
            <a:pPr>
              <a:spcBef>
                <a:spcPct val="50000"/>
              </a:spcBef>
            </a:pPr>
            <a:r>
              <a:rPr lang="en-US" sz="1800">
                <a:latin typeface="Arial Black" pitchFamily="34" charset="0"/>
              </a:rPr>
              <a:t>New York Governor Alfred E. Smith (1873 - 1944)</a:t>
            </a:r>
          </a:p>
          <a:p>
            <a:pPr>
              <a:spcBef>
                <a:spcPct val="50000"/>
              </a:spcBef>
            </a:pPr>
            <a:endParaRPr lang="en-US">
              <a:latin typeface="Arial Black" pitchFamily="34" charset="0"/>
            </a:endParaRPr>
          </a:p>
        </p:txBody>
      </p:sp>
      <p:pic>
        <p:nvPicPr>
          <p:cNvPr id="3079" name="Picture 8" descr="http://www.reformation.org/large-election-results.jpg"/>
          <p:cNvPicPr>
            <a:picLocks noChangeAspect="1" noChangeArrowheads="1"/>
          </p:cNvPicPr>
          <p:nvPr/>
        </p:nvPicPr>
        <p:blipFill>
          <a:blip r:embed="rId5" cstate="print"/>
          <a:srcRect/>
          <a:stretch>
            <a:fillRect/>
          </a:stretch>
        </p:blipFill>
        <p:spPr bwMode="auto">
          <a:xfrm>
            <a:off x="0" y="3429000"/>
            <a:ext cx="6378575" cy="34290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6"/>
          <p:cNvPicPr>
            <a:picLocks noChangeAspect="1" noChangeArrowheads="1"/>
          </p:cNvPicPr>
          <p:nvPr/>
        </p:nvPicPr>
        <p:blipFill>
          <a:blip r:embed="rId3" cstate="print"/>
          <a:srcRect/>
          <a:stretch>
            <a:fillRect/>
          </a:stretch>
        </p:blipFill>
        <p:spPr bwMode="auto">
          <a:xfrm>
            <a:off x="0" y="2209800"/>
            <a:ext cx="6227763" cy="4610100"/>
          </a:xfrm>
          <a:prstGeom prst="rect">
            <a:avLst/>
          </a:prstGeom>
          <a:noFill/>
          <a:ln w="9525">
            <a:noFill/>
            <a:miter lim="800000"/>
            <a:headEnd/>
            <a:tailEnd/>
          </a:ln>
        </p:spPr>
      </p:pic>
      <p:sp>
        <p:nvSpPr>
          <p:cNvPr id="6147" name="Text Box 3"/>
          <p:cNvSpPr txBox="1">
            <a:spLocks noChangeArrowheads="1"/>
          </p:cNvSpPr>
          <p:nvPr/>
        </p:nvSpPr>
        <p:spPr bwMode="auto">
          <a:xfrm>
            <a:off x="-2133600" y="2363788"/>
            <a:ext cx="9144000" cy="1200150"/>
          </a:xfrm>
          <a:prstGeom prst="rect">
            <a:avLst/>
          </a:prstGeom>
          <a:noFill/>
          <a:ln w="9525">
            <a:noFill/>
            <a:miter lim="800000"/>
            <a:headEnd/>
            <a:tailEnd/>
          </a:ln>
          <a:effectLst/>
        </p:spPr>
        <p:txBody>
          <a:bodyPr>
            <a:spAutoFit/>
          </a:bodyPr>
          <a:lstStyle/>
          <a:p>
            <a:pPr algn="ctr">
              <a:spcBef>
                <a:spcPct val="50000"/>
              </a:spcBef>
              <a:defRPr/>
            </a:pPr>
            <a:r>
              <a:rPr lang="en-US" sz="1800" b="1" dirty="0">
                <a:effectLst>
                  <a:outerShdw blurRad="38100" dist="38100" dir="2700000" algn="tl">
                    <a:srgbClr val="FFFFFF"/>
                  </a:outerShdw>
                </a:effectLst>
                <a:latin typeface="Arial Black" pitchFamily="34" charset="0"/>
              </a:rPr>
              <a:t>Dust Storm near Dalhart, Texas, 1936</a:t>
            </a:r>
            <a:br>
              <a:rPr lang="en-US" sz="1800" b="1" dirty="0">
                <a:effectLst>
                  <a:outerShdw blurRad="38100" dist="38100" dir="2700000" algn="tl">
                    <a:srgbClr val="FFFFFF"/>
                  </a:outerShdw>
                </a:effectLst>
                <a:latin typeface="Arial Black" pitchFamily="34" charset="0"/>
              </a:rPr>
            </a:br>
            <a:endParaRPr lang="en-US" sz="1800" b="1" dirty="0">
              <a:effectLst>
                <a:outerShdw blurRad="38100" dist="38100" dir="2700000" algn="tl">
                  <a:srgbClr val="FFFFFF"/>
                </a:outerShdw>
              </a:effectLst>
              <a:latin typeface="Arial Black" pitchFamily="34" charset="0"/>
            </a:endParaRPr>
          </a:p>
          <a:p>
            <a:pPr>
              <a:spcBef>
                <a:spcPct val="50000"/>
              </a:spcBef>
              <a:defRPr/>
            </a:pPr>
            <a:endParaRPr lang="en-US" b="1" dirty="0">
              <a:effectLst>
                <a:outerShdw blurRad="38100" dist="38100" dir="2700000" algn="tl">
                  <a:srgbClr val="FFFFFF"/>
                </a:outerShdw>
              </a:effectLst>
              <a:latin typeface="Arial Black" pitchFamily="34" charset="0"/>
            </a:endParaRPr>
          </a:p>
        </p:txBody>
      </p:sp>
      <p:pic>
        <p:nvPicPr>
          <p:cNvPr id="21508" name="Picture 7" descr="http://xpda.com/junkmail/junk154/dustbowl.jpeg"/>
          <p:cNvPicPr>
            <a:picLocks noChangeAspect="1" noChangeArrowheads="1"/>
          </p:cNvPicPr>
          <p:nvPr/>
        </p:nvPicPr>
        <p:blipFill>
          <a:blip r:embed="rId4" cstate="print"/>
          <a:srcRect/>
          <a:stretch>
            <a:fillRect/>
          </a:stretch>
        </p:blipFill>
        <p:spPr bwMode="auto">
          <a:xfrm>
            <a:off x="0" y="0"/>
            <a:ext cx="1447800" cy="2005013"/>
          </a:xfrm>
          <a:prstGeom prst="rect">
            <a:avLst/>
          </a:prstGeom>
          <a:noFill/>
          <a:ln w="9525">
            <a:noFill/>
            <a:miter lim="800000"/>
            <a:headEnd/>
            <a:tailEnd/>
          </a:ln>
        </p:spPr>
      </p:pic>
      <p:pic>
        <p:nvPicPr>
          <p:cNvPr id="21509" name="Picture 7" descr="http://www.pbs.org/wgbh/amex/dustbowl/maps/images/dustbowlmap.gif"/>
          <p:cNvPicPr>
            <a:picLocks noChangeAspect="1" noChangeArrowheads="1"/>
          </p:cNvPicPr>
          <p:nvPr/>
        </p:nvPicPr>
        <p:blipFill>
          <a:blip r:embed="rId5" cstate="print"/>
          <a:srcRect/>
          <a:stretch>
            <a:fillRect/>
          </a:stretch>
        </p:blipFill>
        <p:spPr bwMode="auto">
          <a:xfrm>
            <a:off x="5295900" y="4143375"/>
            <a:ext cx="3848100" cy="2714625"/>
          </a:xfrm>
          <a:prstGeom prst="rect">
            <a:avLst/>
          </a:prstGeom>
          <a:noFill/>
          <a:ln w="9525">
            <a:noFill/>
            <a:miter lim="800000"/>
            <a:headEnd/>
            <a:tailEnd/>
          </a:ln>
        </p:spPr>
      </p:pic>
      <p:pic>
        <p:nvPicPr>
          <p:cNvPr id="21510" name="Picture 9" descr="http://www.pbs.org/wgbh/amex/dustbowl/tguide/images/teachers.jpg"/>
          <p:cNvPicPr>
            <a:picLocks noChangeAspect="1" noChangeArrowheads="1"/>
          </p:cNvPicPr>
          <p:nvPr/>
        </p:nvPicPr>
        <p:blipFill>
          <a:blip r:embed="rId6" cstate="print"/>
          <a:srcRect/>
          <a:stretch>
            <a:fillRect/>
          </a:stretch>
        </p:blipFill>
        <p:spPr bwMode="auto">
          <a:xfrm>
            <a:off x="6477000" y="2133600"/>
            <a:ext cx="2971800" cy="1981200"/>
          </a:xfrm>
          <a:prstGeom prst="rect">
            <a:avLst/>
          </a:prstGeom>
          <a:noFill/>
          <a:ln w="9525">
            <a:noFill/>
            <a:miter lim="800000"/>
            <a:headEnd/>
            <a:tailEnd/>
          </a:ln>
        </p:spPr>
      </p:pic>
      <p:pic>
        <p:nvPicPr>
          <p:cNvPr id="21511" name="Picture 10"/>
          <p:cNvPicPr>
            <a:picLocks noChangeAspect="1" noChangeArrowheads="1"/>
          </p:cNvPicPr>
          <p:nvPr/>
        </p:nvPicPr>
        <p:blipFill>
          <a:blip r:embed="rId7" cstate="print"/>
          <a:srcRect/>
          <a:stretch>
            <a:fillRect/>
          </a:stretch>
        </p:blipFill>
        <p:spPr bwMode="auto">
          <a:xfrm>
            <a:off x="5181600" y="0"/>
            <a:ext cx="3962400" cy="2165350"/>
          </a:xfrm>
          <a:prstGeom prst="rect">
            <a:avLst/>
          </a:prstGeom>
          <a:noFill/>
          <a:ln w="9525">
            <a:noFill/>
            <a:miter lim="800000"/>
            <a:headEnd/>
            <a:tailEnd/>
          </a:ln>
        </p:spPr>
      </p:pic>
      <p:pic>
        <p:nvPicPr>
          <p:cNvPr id="21512" name="Picture 11"/>
          <p:cNvPicPr>
            <a:picLocks noChangeAspect="1" noChangeArrowheads="1"/>
          </p:cNvPicPr>
          <p:nvPr/>
        </p:nvPicPr>
        <p:blipFill>
          <a:blip r:embed="rId8" cstate="print"/>
          <a:srcRect/>
          <a:stretch>
            <a:fillRect/>
          </a:stretch>
        </p:blipFill>
        <p:spPr bwMode="auto">
          <a:xfrm>
            <a:off x="1447800" y="0"/>
            <a:ext cx="4249738" cy="2286000"/>
          </a:xfrm>
          <a:prstGeom prst="rect">
            <a:avLst/>
          </a:prstGeom>
          <a:noFill/>
          <a:ln w="9525">
            <a:noFill/>
            <a:miter lim="800000"/>
            <a:headEnd/>
            <a:tailEnd/>
          </a:ln>
        </p:spPr>
      </p:pic>
      <p:pic>
        <p:nvPicPr>
          <p:cNvPr id="21513" name="Picture 5"/>
          <p:cNvPicPr>
            <a:picLocks noChangeAspect="1" noChangeArrowheads="1"/>
          </p:cNvPicPr>
          <p:nvPr/>
        </p:nvPicPr>
        <p:blipFill>
          <a:blip r:embed="rId9" cstate="print"/>
          <a:srcRect/>
          <a:stretch>
            <a:fillRect/>
          </a:stretch>
        </p:blipFill>
        <p:spPr bwMode="auto">
          <a:xfrm>
            <a:off x="4830763" y="1828800"/>
            <a:ext cx="1760537"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E:\Texas History\Texas\tx2\theb1365.jpg"/>
          <p:cNvPicPr>
            <a:picLocks noChangeAspect="1" noChangeArrowheads="1"/>
          </p:cNvPicPr>
          <p:nvPr/>
        </p:nvPicPr>
        <p:blipFill>
          <a:blip r:embed="rId3" cstate="print"/>
          <a:srcRect/>
          <a:stretch>
            <a:fillRect/>
          </a:stretch>
        </p:blipFill>
        <p:spPr bwMode="auto">
          <a:xfrm>
            <a:off x="0" y="0"/>
            <a:ext cx="9144000" cy="5983288"/>
          </a:xfrm>
          <a:prstGeom prst="rect">
            <a:avLst/>
          </a:prstGeom>
          <a:noFill/>
          <a:ln w="9525">
            <a:noFill/>
            <a:miter lim="800000"/>
            <a:headEnd/>
            <a:tailEnd/>
          </a:ln>
        </p:spPr>
      </p:pic>
      <p:sp>
        <p:nvSpPr>
          <p:cNvPr id="22531" name="Text Box 4"/>
          <p:cNvSpPr txBox="1">
            <a:spLocks noChangeArrowheads="1"/>
          </p:cNvSpPr>
          <p:nvPr/>
        </p:nvSpPr>
        <p:spPr bwMode="auto">
          <a:xfrm>
            <a:off x="0" y="5910263"/>
            <a:ext cx="9144000" cy="947737"/>
          </a:xfrm>
          <a:prstGeom prst="rect">
            <a:avLst/>
          </a:prstGeom>
          <a:noFill/>
          <a:ln w="9525">
            <a:noFill/>
            <a:miter lim="800000"/>
            <a:headEnd/>
            <a:tailEnd/>
          </a:ln>
        </p:spPr>
        <p:txBody>
          <a:bodyPr>
            <a:spAutoFit/>
          </a:bodyPr>
          <a:lstStyle/>
          <a:p>
            <a:pPr>
              <a:spcBef>
                <a:spcPct val="50000"/>
              </a:spcBef>
            </a:pPr>
            <a:r>
              <a:rPr lang="en-US" sz="1600">
                <a:latin typeface="Arial Black" pitchFamily="34" charset="0"/>
              </a:rPr>
              <a:t>Dust storm approaching Stratford, Texas. Dust bowl surveying in Texas </a:t>
            </a:r>
          </a:p>
          <a:p>
            <a:pPr>
              <a:spcBef>
                <a:spcPct val="50000"/>
              </a:spcBef>
            </a:pPr>
            <a:r>
              <a:rPr lang="en-US" sz="1600">
                <a:latin typeface="Arial Black" pitchFamily="34" charset="0"/>
              </a:rPr>
              <a:t>Image ID: theb1365, Historic C&amp;GS Collection.  Location: Stratford, Texas.  Photo Date: April 18, 1935.  Credit: NOAA George E. Marsh Album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1"/>
          <p:cNvSpPr txBox="1">
            <a:spLocks noChangeArrowheads="1"/>
          </p:cNvSpPr>
          <p:nvPr/>
        </p:nvSpPr>
        <p:spPr bwMode="auto">
          <a:xfrm>
            <a:off x="0" y="0"/>
            <a:ext cx="9144000" cy="3908425"/>
          </a:xfrm>
          <a:prstGeom prst="rect">
            <a:avLst/>
          </a:prstGeom>
          <a:noFill/>
          <a:ln w="9525">
            <a:noFill/>
            <a:miter lim="800000"/>
            <a:headEnd/>
            <a:tailEnd/>
          </a:ln>
        </p:spPr>
        <p:txBody>
          <a:bodyPr>
            <a:spAutoFit/>
          </a:bodyPr>
          <a:lstStyle/>
          <a:p>
            <a:r>
              <a:rPr lang="en-US" sz="1600">
                <a:solidFill>
                  <a:srgbClr val="800000"/>
                </a:solidFill>
                <a:latin typeface="Arial Black" pitchFamily="34" charset="0"/>
              </a:rPr>
              <a:t>UNDERLYING ECONOMIC WEAKNESSES IN A TIME OF APPARENT PROSPERITY: </a:t>
            </a:r>
            <a:r>
              <a:rPr lang="en-US" sz="1600">
                <a:latin typeface="Arial Black" pitchFamily="34" charset="0"/>
              </a:rPr>
              <a:t>The prosperity of the 1920s camouflaged serious weaknesses in the U.S. economy.  Agriculturists suffered from low prices, a fact that had been mitigated by expanding production.  Big business held down wages and increased its profits at the expense of workers and the producers of raw materials.  Wealth was unequally distributed: 2 percent of the population controlled 28 percent of the national wealth.  The consolidation of money in the hands of the few depressed consumer purchasing power and limited savings, thus weakening most citizens’ ability to weather an economic downturn.  By the mid-1920s, the railroad, textile, and coal industries were in trouble, and housing starts and automobile purchases had begun to decline.  International trade dropped as the U.S. policy of protective tariffs limited the growth of an already weakened European economy.  Consequently, European nations defaulted on their international debts and withdrew investments from the United States.  </a:t>
            </a:r>
          </a:p>
          <a:p>
            <a:endParaRPr lang="en-US"/>
          </a:p>
        </p:txBody>
      </p:sp>
      <p:pic>
        <p:nvPicPr>
          <p:cNvPr id="4099" name="Picture 2" descr="http://www.familyoldphotos.com/tx/images/sept5/TXcisco-mainst-lg-r.jpg"/>
          <p:cNvPicPr>
            <a:picLocks noChangeAspect="1" noChangeArrowheads="1"/>
          </p:cNvPicPr>
          <p:nvPr/>
        </p:nvPicPr>
        <p:blipFill>
          <a:blip r:embed="rId3" cstate="print"/>
          <a:srcRect/>
          <a:stretch>
            <a:fillRect/>
          </a:stretch>
        </p:blipFill>
        <p:spPr bwMode="auto">
          <a:xfrm>
            <a:off x="-123825" y="3500438"/>
            <a:ext cx="5457825" cy="3509962"/>
          </a:xfrm>
          <a:prstGeom prst="rect">
            <a:avLst/>
          </a:prstGeom>
          <a:noFill/>
          <a:ln w="9525">
            <a:noFill/>
            <a:miter lim="800000"/>
            <a:headEnd/>
            <a:tailEnd/>
          </a:ln>
        </p:spPr>
      </p:pic>
      <p:pic>
        <p:nvPicPr>
          <p:cNvPr id="4100" name="Picture 4" descr="http://www.wchm-tx.org/2073.jpg"/>
          <p:cNvPicPr>
            <a:picLocks noChangeAspect="1" noChangeArrowheads="1"/>
          </p:cNvPicPr>
          <p:nvPr/>
        </p:nvPicPr>
        <p:blipFill>
          <a:blip r:embed="rId4" cstate="print"/>
          <a:srcRect/>
          <a:stretch>
            <a:fillRect/>
          </a:stretch>
        </p:blipFill>
        <p:spPr bwMode="auto">
          <a:xfrm>
            <a:off x="5334000" y="3810000"/>
            <a:ext cx="3810000" cy="3048000"/>
          </a:xfrm>
          <a:prstGeom prst="rect">
            <a:avLst/>
          </a:prstGeom>
          <a:noFill/>
          <a:ln w="9525">
            <a:noFill/>
            <a:miter lim="800000"/>
            <a:headEnd/>
            <a:tailEnd/>
          </a:ln>
        </p:spPr>
      </p:pic>
      <p:sp>
        <p:nvSpPr>
          <p:cNvPr id="4101" name="TextBox 4"/>
          <p:cNvSpPr txBox="1">
            <a:spLocks noChangeArrowheads="1"/>
          </p:cNvSpPr>
          <p:nvPr/>
        </p:nvSpPr>
        <p:spPr bwMode="auto">
          <a:xfrm>
            <a:off x="5334000" y="3505200"/>
            <a:ext cx="3810000" cy="369888"/>
          </a:xfrm>
          <a:prstGeom prst="rect">
            <a:avLst/>
          </a:prstGeom>
          <a:noFill/>
          <a:ln w="9525">
            <a:noFill/>
            <a:miter lim="800000"/>
            <a:headEnd/>
            <a:tailEnd/>
          </a:ln>
        </p:spPr>
        <p:txBody>
          <a:bodyPr>
            <a:spAutoFit/>
          </a:bodyPr>
          <a:lstStyle/>
          <a:p>
            <a:r>
              <a:rPr lang="en-US" sz="1800" b="1">
                <a:latin typeface="Arial Narrow" pitchFamily="34" charset="0"/>
              </a:rPr>
              <a:t>Trade Days in Taylor, Texas, ca. 1920's</a:t>
            </a:r>
          </a:p>
        </p:txBody>
      </p:sp>
      <p:sp>
        <p:nvSpPr>
          <p:cNvPr id="4102" name="TextBox 5"/>
          <p:cNvSpPr txBox="1">
            <a:spLocks noChangeArrowheads="1"/>
          </p:cNvSpPr>
          <p:nvPr/>
        </p:nvSpPr>
        <p:spPr bwMode="auto">
          <a:xfrm>
            <a:off x="381000" y="3657600"/>
            <a:ext cx="4953000" cy="369888"/>
          </a:xfrm>
          <a:prstGeom prst="rect">
            <a:avLst/>
          </a:prstGeom>
          <a:noFill/>
          <a:ln w="9525">
            <a:noFill/>
            <a:miter lim="800000"/>
            <a:headEnd/>
            <a:tailEnd/>
          </a:ln>
        </p:spPr>
        <p:txBody>
          <a:bodyPr>
            <a:spAutoFit/>
          </a:bodyPr>
          <a:lstStyle/>
          <a:p>
            <a:r>
              <a:rPr lang="en-US" sz="1800" b="1">
                <a:latin typeface="Arial" charset="0"/>
                <a:cs typeface="Arial" charset="0"/>
              </a:rPr>
              <a:t>Main Street, Cisco, Texas in the 1920s </a:t>
            </a:r>
          </a:p>
        </p:txBody>
      </p:sp>
      <p:sp>
        <p:nvSpPr>
          <p:cNvPr id="4103" name="TextBox 6"/>
          <p:cNvSpPr txBox="1">
            <a:spLocks noChangeArrowheads="1"/>
          </p:cNvSpPr>
          <p:nvPr/>
        </p:nvSpPr>
        <p:spPr bwMode="auto">
          <a:xfrm>
            <a:off x="0" y="3429000"/>
            <a:ext cx="3429000" cy="523875"/>
          </a:xfrm>
          <a:prstGeom prst="rect">
            <a:avLst/>
          </a:prstGeom>
          <a:noFill/>
          <a:ln w="9525">
            <a:noFill/>
            <a:miter lim="800000"/>
            <a:headEnd/>
            <a:tailEnd/>
          </a:ln>
        </p:spPr>
        <p:txBody>
          <a:bodyPr>
            <a:spAutoFit/>
          </a:bodyPr>
          <a:lstStyle/>
          <a:p>
            <a:r>
              <a:rPr lang="en-US" sz="1400" b="1">
                <a:solidFill>
                  <a:srgbClr val="C00000"/>
                </a:solidFill>
                <a:latin typeface="Arial Narrow" pitchFamily="34" charset="0"/>
              </a:rPr>
              <a:t>Calvert, De León and Cantrell, 4</a:t>
            </a:r>
            <a:r>
              <a:rPr lang="en-US" sz="1400" b="1" baseline="30000">
                <a:solidFill>
                  <a:srgbClr val="C00000"/>
                </a:solidFill>
                <a:latin typeface="Arial Narrow" pitchFamily="34" charset="0"/>
              </a:rPr>
              <a:t>th</a:t>
            </a:r>
            <a:r>
              <a:rPr lang="en-US" sz="1400" b="1">
                <a:solidFill>
                  <a:srgbClr val="C00000"/>
                </a:solidFill>
                <a:latin typeface="Arial Narrow" pitchFamily="34" charset="0"/>
              </a:rPr>
              <a:t> ed., 316.</a:t>
            </a:r>
          </a:p>
          <a:p>
            <a:endParaRPr lang="en-US" sz="1400">
              <a:solidFill>
                <a:srgbClr val="C00000"/>
              </a:solidFill>
              <a:latin typeface="Arial Narrow"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929dow"/>
          <p:cNvPicPr>
            <a:picLocks noChangeAspect="1" noChangeArrowheads="1"/>
          </p:cNvPicPr>
          <p:nvPr/>
        </p:nvPicPr>
        <p:blipFill>
          <a:blip r:embed="rId3" cstate="print"/>
          <a:srcRect/>
          <a:stretch>
            <a:fillRect/>
          </a:stretch>
        </p:blipFill>
        <p:spPr bwMode="auto">
          <a:xfrm>
            <a:off x="0" y="1770063"/>
            <a:ext cx="9144000" cy="5087937"/>
          </a:xfrm>
          <a:prstGeom prst="rect">
            <a:avLst/>
          </a:prstGeom>
          <a:noFill/>
          <a:ln w="9525">
            <a:noFill/>
            <a:miter lim="800000"/>
            <a:headEnd/>
            <a:tailEnd/>
          </a:ln>
        </p:spPr>
      </p:pic>
      <p:sp>
        <p:nvSpPr>
          <p:cNvPr id="3" name="TextBox 2"/>
          <p:cNvSpPr txBox="1"/>
          <p:nvPr/>
        </p:nvSpPr>
        <p:spPr>
          <a:xfrm>
            <a:off x="0" y="0"/>
            <a:ext cx="9144000" cy="2000250"/>
          </a:xfrm>
          <a:prstGeom prst="rect">
            <a:avLst/>
          </a:prstGeom>
          <a:noFill/>
        </p:spPr>
        <p:txBody>
          <a:bodyPr>
            <a:spAutoFit/>
          </a:bodyPr>
          <a:lstStyle/>
          <a:p>
            <a:pPr>
              <a:defRPr/>
            </a:pPr>
            <a:r>
              <a:rPr lang="en-US" sz="2000" b="1" dirty="0">
                <a:solidFill>
                  <a:srgbClr val="800000"/>
                </a:solidFill>
                <a:effectLst>
                  <a:outerShdw blurRad="38100" dist="38100" dir="2700000" algn="tl">
                    <a:srgbClr val="000000">
                      <a:alpha val="43137"/>
                    </a:srgbClr>
                  </a:outerShdw>
                </a:effectLst>
                <a:latin typeface="Calibri" pitchFamily="34" charset="0"/>
              </a:rPr>
              <a:t>THE COLLAPSE OF THE STOCK MARKET ON OCTOBER 23, 1929.  </a:t>
            </a:r>
            <a:r>
              <a:rPr lang="en-US" sz="2000" b="1" dirty="0">
                <a:latin typeface="Calibri" pitchFamily="34" charset="0"/>
              </a:rPr>
              <a:t>Heavy speculation in the stock market in the late 1920s created an illusion of prosperity that disguised both industrial weaknesses and a shaky financial network, and although only about 2 percent of all Americans owned stock, the market’s collapse on October 23, 1929, exposed the nation’s economic weaknesses and threw its citizenry into a panic.  </a:t>
            </a:r>
          </a:p>
          <a:p>
            <a:pPr>
              <a:defRPr/>
            </a:pPr>
            <a:endParaRPr lang="en-US" dirty="0"/>
          </a:p>
        </p:txBody>
      </p:sp>
      <p:sp>
        <p:nvSpPr>
          <p:cNvPr id="5124" name="TextBox 3"/>
          <p:cNvSpPr txBox="1">
            <a:spLocks noChangeArrowheads="1"/>
          </p:cNvSpPr>
          <p:nvPr/>
        </p:nvSpPr>
        <p:spPr bwMode="auto">
          <a:xfrm>
            <a:off x="0" y="1600200"/>
            <a:ext cx="3429000" cy="523875"/>
          </a:xfrm>
          <a:prstGeom prst="rect">
            <a:avLst/>
          </a:prstGeom>
          <a:noFill/>
          <a:ln w="9525">
            <a:noFill/>
            <a:miter lim="800000"/>
            <a:headEnd/>
            <a:tailEnd/>
          </a:ln>
        </p:spPr>
        <p:txBody>
          <a:bodyPr>
            <a:spAutoFit/>
          </a:bodyPr>
          <a:lstStyle/>
          <a:p>
            <a:r>
              <a:rPr lang="en-US" sz="1400" b="1">
                <a:solidFill>
                  <a:srgbClr val="C00000"/>
                </a:solidFill>
                <a:latin typeface="Arial Narrow" pitchFamily="34" charset="0"/>
              </a:rPr>
              <a:t>Calvert, De León and Cantrell, 4</a:t>
            </a:r>
            <a:r>
              <a:rPr lang="en-US" sz="1400" b="1" baseline="30000">
                <a:solidFill>
                  <a:srgbClr val="C00000"/>
                </a:solidFill>
                <a:latin typeface="Arial Narrow" pitchFamily="34" charset="0"/>
              </a:rPr>
              <a:t>th</a:t>
            </a:r>
            <a:r>
              <a:rPr lang="en-US" sz="1400" b="1">
                <a:solidFill>
                  <a:srgbClr val="C00000"/>
                </a:solidFill>
                <a:latin typeface="Arial Narrow" pitchFamily="34" charset="0"/>
              </a:rPr>
              <a:t> ed., 316.</a:t>
            </a:r>
          </a:p>
          <a:p>
            <a:endParaRPr lang="en-US" sz="1400">
              <a:solidFill>
                <a:srgbClr val="C00000"/>
              </a:solidFill>
              <a:latin typeface="Arial Narrow" pitchFamily="34" charset="0"/>
            </a:endParaRPr>
          </a:p>
        </p:txBody>
      </p:sp>
      <p:pic>
        <p:nvPicPr>
          <p:cNvPr id="5125" name="Picture 1"/>
          <p:cNvPicPr>
            <a:picLocks noChangeAspect="1" noChangeArrowheads="1"/>
          </p:cNvPicPr>
          <p:nvPr/>
        </p:nvPicPr>
        <p:blipFill>
          <a:blip r:embed="rId4" cstate="print"/>
          <a:srcRect/>
          <a:stretch>
            <a:fillRect/>
          </a:stretch>
        </p:blipFill>
        <p:spPr bwMode="auto">
          <a:xfrm>
            <a:off x="1219200" y="3276600"/>
            <a:ext cx="3403600" cy="255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p:cNvPicPr>
            <a:picLocks noChangeAspect="1" noChangeArrowheads="1"/>
          </p:cNvPicPr>
          <p:nvPr/>
        </p:nvPicPr>
        <p:blipFill>
          <a:blip r:embed="rId3" cstate="print"/>
          <a:srcRect/>
          <a:stretch>
            <a:fillRect/>
          </a:stretch>
        </p:blipFill>
        <p:spPr bwMode="auto">
          <a:xfrm>
            <a:off x="0" y="304800"/>
            <a:ext cx="9151938"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p:cNvPicPr>
            <a:picLocks noChangeAspect="1" noChangeArrowheads="1"/>
          </p:cNvPicPr>
          <p:nvPr/>
        </p:nvPicPr>
        <p:blipFill>
          <a:blip r:embed="rId3" cstate="print"/>
          <a:srcRect/>
          <a:stretch>
            <a:fillRect/>
          </a:stretch>
        </p:blipFill>
        <p:spPr bwMode="auto">
          <a:xfrm>
            <a:off x="0" y="0"/>
            <a:ext cx="9144000" cy="8212138"/>
          </a:xfrm>
          <a:prstGeom prst="rect">
            <a:avLst/>
          </a:prstGeom>
          <a:noFill/>
          <a:ln w="9525">
            <a:noFill/>
            <a:miter lim="800000"/>
            <a:headEnd/>
            <a:tailEnd/>
          </a:ln>
        </p:spPr>
      </p:pic>
      <p:pic>
        <p:nvPicPr>
          <p:cNvPr id="7171" name="Picture 4" descr="http://www.newsart.com/jm/images/jm1930.gif"/>
          <p:cNvPicPr>
            <a:picLocks noChangeAspect="1" noChangeArrowheads="1"/>
          </p:cNvPicPr>
          <p:nvPr/>
        </p:nvPicPr>
        <p:blipFill>
          <a:blip r:embed="rId4" cstate="print"/>
          <a:srcRect/>
          <a:stretch>
            <a:fillRect/>
          </a:stretch>
        </p:blipFill>
        <p:spPr bwMode="auto">
          <a:xfrm>
            <a:off x="762000" y="3200400"/>
            <a:ext cx="2124075"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Bread lines during the Great Depression. "/>
          <p:cNvPicPr>
            <a:picLocks noChangeAspect="1" noChangeArrowheads="1"/>
          </p:cNvPicPr>
          <p:nvPr/>
        </p:nvPicPr>
        <p:blipFill>
          <a:blip r:embed="rId3" cstate="print"/>
          <a:srcRect/>
          <a:stretch>
            <a:fillRect/>
          </a:stretch>
        </p:blipFill>
        <p:spPr bwMode="auto">
          <a:xfrm>
            <a:off x="0" y="1600200"/>
            <a:ext cx="3581400" cy="2906713"/>
          </a:xfrm>
          <a:prstGeom prst="rect">
            <a:avLst/>
          </a:prstGeom>
          <a:noFill/>
          <a:ln w="9525">
            <a:noFill/>
            <a:miter lim="800000"/>
            <a:headEnd/>
            <a:tailEnd/>
          </a:ln>
        </p:spPr>
      </p:pic>
      <p:sp>
        <p:nvSpPr>
          <p:cNvPr id="8195" name="TextBox 2"/>
          <p:cNvSpPr txBox="1">
            <a:spLocks noChangeArrowheads="1"/>
          </p:cNvSpPr>
          <p:nvPr/>
        </p:nvSpPr>
        <p:spPr bwMode="auto">
          <a:xfrm>
            <a:off x="0" y="4549775"/>
            <a:ext cx="9144000" cy="2308225"/>
          </a:xfrm>
          <a:prstGeom prst="rect">
            <a:avLst/>
          </a:prstGeom>
          <a:noFill/>
          <a:ln w="9525">
            <a:noFill/>
            <a:miter lim="800000"/>
            <a:headEnd/>
            <a:tailEnd/>
          </a:ln>
        </p:spPr>
        <p:txBody>
          <a:bodyPr>
            <a:spAutoFit/>
          </a:bodyPr>
          <a:lstStyle/>
          <a:p>
            <a:r>
              <a:rPr lang="en-US">
                <a:latin typeface="Arial Black" pitchFamily="34" charset="0"/>
              </a:rPr>
              <a:t>By 1932, at least one of every four American workers was unemployed, median family income had dropped by 50 percent, a hundred thousand businesses had failed, corporate profits had plummeted from $10 billion to $1 billion, and the gross national product was cut in half.  </a:t>
            </a:r>
            <a:endParaRPr lang="en-US"/>
          </a:p>
        </p:txBody>
      </p:sp>
      <p:sp>
        <p:nvSpPr>
          <p:cNvPr id="8196" name="TextBox 3"/>
          <p:cNvSpPr txBox="1">
            <a:spLocks noChangeArrowheads="1"/>
          </p:cNvSpPr>
          <p:nvPr/>
        </p:nvSpPr>
        <p:spPr bwMode="auto">
          <a:xfrm>
            <a:off x="3657600" y="6596063"/>
            <a:ext cx="3429000" cy="523875"/>
          </a:xfrm>
          <a:prstGeom prst="rect">
            <a:avLst/>
          </a:prstGeom>
          <a:noFill/>
          <a:ln w="9525">
            <a:noFill/>
            <a:miter lim="800000"/>
            <a:headEnd/>
            <a:tailEnd/>
          </a:ln>
        </p:spPr>
        <p:txBody>
          <a:bodyPr>
            <a:spAutoFit/>
          </a:bodyPr>
          <a:lstStyle/>
          <a:p>
            <a:r>
              <a:rPr lang="en-US" sz="1400" b="1">
                <a:solidFill>
                  <a:srgbClr val="C00000"/>
                </a:solidFill>
                <a:latin typeface="Arial Narrow" pitchFamily="34" charset="0"/>
              </a:rPr>
              <a:t>Calvert, De León and Cantrell, 4</a:t>
            </a:r>
            <a:r>
              <a:rPr lang="en-US" sz="1400" b="1" baseline="30000">
                <a:solidFill>
                  <a:srgbClr val="C00000"/>
                </a:solidFill>
                <a:latin typeface="Arial Narrow" pitchFamily="34" charset="0"/>
              </a:rPr>
              <a:t>th</a:t>
            </a:r>
            <a:r>
              <a:rPr lang="en-US" sz="1400" b="1">
                <a:solidFill>
                  <a:srgbClr val="C00000"/>
                </a:solidFill>
                <a:latin typeface="Arial Narrow" pitchFamily="34" charset="0"/>
              </a:rPr>
              <a:t> ed., 316.</a:t>
            </a:r>
          </a:p>
          <a:p>
            <a:endParaRPr lang="en-US" sz="1400">
              <a:solidFill>
                <a:srgbClr val="C00000"/>
              </a:solidFill>
              <a:latin typeface="Arial Narrow" pitchFamily="34" charset="0"/>
            </a:endParaRPr>
          </a:p>
        </p:txBody>
      </p:sp>
      <p:sp>
        <p:nvSpPr>
          <p:cNvPr id="5" name="Rectangle 4"/>
          <p:cNvSpPr/>
          <p:nvPr/>
        </p:nvSpPr>
        <p:spPr>
          <a:xfrm>
            <a:off x="0" y="4114800"/>
            <a:ext cx="6019800" cy="338138"/>
          </a:xfrm>
          <a:prstGeom prst="rect">
            <a:avLst/>
          </a:prstGeom>
        </p:spPr>
        <p:txBody>
          <a:bodyPr>
            <a:spAutoFit/>
          </a:bodyPr>
          <a:lstStyle/>
          <a:p>
            <a:pPr>
              <a:defRPr/>
            </a:pPr>
            <a:r>
              <a:rPr lang="en-US" sz="1600" b="1" dirty="0">
                <a:solidFill>
                  <a:srgbClr val="000099"/>
                </a:solidFill>
                <a:effectLst>
                  <a:outerShdw blurRad="38100" dist="38100" dir="2700000" algn="tl">
                    <a:srgbClr val="000000">
                      <a:alpha val="43137"/>
                    </a:srgbClr>
                  </a:outerShdw>
                </a:effectLst>
                <a:latin typeface="Calibri" pitchFamily="34" charset="0"/>
              </a:rPr>
              <a:t>Bread lines during the Great Depression. </a:t>
            </a:r>
          </a:p>
        </p:txBody>
      </p:sp>
      <p:pic>
        <p:nvPicPr>
          <p:cNvPr id="8198" name="Picture 3" descr="March"/>
          <p:cNvPicPr>
            <a:picLocks noChangeAspect="1" noChangeArrowheads="1"/>
          </p:cNvPicPr>
          <p:nvPr/>
        </p:nvPicPr>
        <p:blipFill>
          <a:blip r:embed="rId4" cstate="print"/>
          <a:srcRect/>
          <a:stretch>
            <a:fillRect/>
          </a:stretch>
        </p:blipFill>
        <p:spPr bwMode="auto">
          <a:xfrm>
            <a:off x="0" y="0"/>
            <a:ext cx="1423988" cy="1600200"/>
          </a:xfrm>
          <a:prstGeom prst="rect">
            <a:avLst/>
          </a:prstGeom>
          <a:noFill/>
          <a:ln w="9525">
            <a:noFill/>
            <a:miter lim="800000"/>
            <a:headEnd/>
            <a:tailEnd/>
          </a:ln>
        </p:spPr>
      </p:pic>
      <p:pic>
        <p:nvPicPr>
          <p:cNvPr id="8199" name="Picture 7"/>
          <p:cNvPicPr>
            <a:picLocks noChangeAspect="1" noChangeArrowheads="1"/>
          </p:cNvPicPr>
          <p:nvPr/>
        </p:nvPicPr>
        <p:blipFill>
          <a:blip r:embed="rId5" cstate="print"/>
          <a:srcRect/>
          <a:stretch>
            <a:fillRect/>
          </a:stretch>
        </p:blipFill>
        <p:spPr bwMode="auto">
          <a:xfrm>
            <a:off x="3505200" y="2438400"/>
            <a:ext cx="3144838" cy="2057400"/>
          </a:xfrm>
          <a:prstGeom prst="rect">
            <a:avLst/>
          </a:prstGeom>
          <a:noFill/>
          <a:ln w="9525">
            <a:noFill/>
            <a:miter lim="800000"/>
            <a:headEnd/>
            <a:tailEnd/>
          </a:ln>
        </p:spPr>
      </p:pic>
      <p:pic>
        <p:nvPicPr>
          <p:cNvPr id="8200" name="Picture 4" descr="depression_f"/>
          <p:cNvPicPr>
            <a:picLocks noChangeAspect="1" noChangeArrowheads="1"/>
          </p:cNvPicPr>
          <p:nvPr/>
        </p:nvPicPr>
        <p:blipFill>
          <a:blip r:embed="rId6" cstate="print"/>
          <a:srcRect/>
          <a:stretch>
            <a:fillRect/>
          </a:stretch>
        </p:blipFill>
        <p:spPr bwMode="auto">
          <a:xfrm>
            <a:off x="6629400" y="2424113"/>
            <a:ext cx="2514600" cy="2071687"/>
          </a:xfrm>
          <a:prstGeom prst="rect">
            <a:avLst/>
          </a:prstGeom>
          <a:noFill/>
          <a:ln w="9525">
            <a:noFill/>
            <a:miter lim="800000"/>
            <a:headEnd/>
            <a:tailEnd/>
          </a:ln>
        </p:spPr>
      </p:pic>
      <p:pic>
        <p:nvPicPr>
          <p:cNvPr id="8201" name="Picture 6" descr="ID77794_depression"/>
          <p:cNvPicPr>
            <a:picLocks noChangeAspect="1" noChangeArrowheads="1"/>
          </p:cNvPicPr>
          <p:nvPr/>
        </p:nvPicPr>
        <p:blipFill>
          <a:blip r:embed="rId7" cstate="print"/>
          <a:srcRect/>
          <a:stretch>
            <a:fillRect/>
          </a:stretch>
        </p:blipFill>
        <p:spPr bwMode="auto">
          <a:xfrm>
            <a:off x="1371600" y="0"/>
            <a:ext cx="2971800" cy="2365375"/>
          </a:xfrm>
          <a:prstGeom prst="rect">
            <a:avLst/>
          </a:prstGeom>
          <a:noFill/>
          <a:ln w="9525">
            <a:noFill/>
            <a:miter lim="800000"/>
            <a:headEnd/>
            <a:tailEnd/>
          </a:ln>
        </p:spPr>
      </p:pic>
      <p:pic>
        <p:nvPicPr>
          <p:cNvPr id="8202" name="Picture 4" descr="Rusting Worker During the Great Depression, circa 1935."/>
          <p:cNvPicPr>
            <a:picLocks noChangeAspect="1" noChangeArrowheads="1"/>
          </p:cNvPicPr>
          <p:nvPr/>
        </p:nvPicPr>
        <p:blipFill>
          <a:blip r:embed="rId8" cstate="print"/>
          <a:srcRect/>
          <a:stretch>
            <a:fillRect/>
          </a:stretch>
        </p:blipFill>
        <p:spPr bwMode="auto">
          <a:xfrm>
            <a:off x="3429000" y="0"/>
            <a:ext cx="1981200" cy="2435225"/>
          </a:xfrm>
          <a:prstGeom prst="rect">
            <a:avLst/>
          </a:prstGeom>
          <a:noFill/>
          <a:ln w="9525">
            <a:noFill/>
            <a:miter lim="800000"/>
            <a:headEnd/>
            <a:tailEnd/>
          </a:ln>
        </p:spPr>
      </p:pic>
      <p:pic>
        <p:nvPicPr>
          <p:cNvPr id="8203" name="Picture 5" descr="T029196A"/>
          <p:cNvPicPr>
            <a:picLocks noChangeAspect="1" noChangeArrowheads="1"/>
          </p:cNvPicPr>
          <p:nvPr/>
        </p:nvPicPr>
        <p:blipFill>
          <a:blip r:embed="rId9" cstate="print"/>
          <a:srcRect/>
          <a:stretch>
            <a:fillRect/>
          </a:stretch>
        </p:blipFill>
        <p:spPr bwMode="auto">
          <a:xfrm>
            <a:off x="5029200" y="0"/>
            <a:ext cx="2136775" cy="2438400"/>
          </a:xfrm>
          <a:prstGeom prst="rect">
            <a:avLst/>
          </a:prstGeom>
          <a:noFill/>
          <a:ln w="9525">
            <a:noFill/>
            <a:miter lim="800000"/>
            <a:headEnd/>
            <a:tailEnd/>
          </a:ln>
        </p:spPr>
      </p:pic>
      <p:pic>
        <p:nvPicPr>
          <p:cNvPr id="8204" name="Picture 3"/>
          <p:cNvPicPr>
            <a:picLocks noChangeAspect="1" noChangeArrowheads="1"/>
          </p:cNvPicPr>
          <p:nvPr/>
        </p:nvPicPr>
        <p:blipFill>
          <a:blip r:embed="rId10" cstate="print"/>
          <a:srcRect/>
          <a:stretch>
            <a:fillRect/>
          </a:stretch>
        </p:blipFill>
        <p:spPr bwMode="auto">
          <a:xfrm>
            <a:off x="6434138" y="0"/>
            <a:ext cx="2709862"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051175" y="-388938"/>
            <a:ext cx="14741525" cy="92075"/>
          </a:xfrm>
          <a:prstGeom prst="rect">
            <a:avLst/>
          </a:prstGeom>
          <a:noFill/>
          <a:ln w="9525">
            <a:noFill/>
            <a:miter lim="800000"/>
            <a:headEnd/>
            <a:tailEnd/>
          </a:ln>
        </p:spPr>
        <p:txBody>
          <a:bodyPr>
            <a:spAutoFit/>
          </a:bodyPr>
          <a:lstStyle/>
          <a:p>
            <a:endParaRPr lang="en-US"/>
          </a:p>
        </p:txBody>
      </p:sp>
      <p:sp>
        <p:nvSpPr>
          <p:cNvPr id="9219" name="Rectangle 3"/>
          <p:cNvSpPr>
            <a:spLocks noChangeArrowheads="1"/>
          </p:cNvSpPr>
          <p:nvPr/>
        </p:nvSpPr>
        <p:spPr bwMode="auto">
          <a:xfrm>
            <a:off x="-1525588" y="-388938"/>
            <a:ext cx="11791951" cy="92075"/>
          </a:xfrm>
          <a:prstGeom prst="rect">
            <a:avLst/>
          </a:prstGeom>
          <a:noFill/>
          <a:ln w="9525">
            <a:noFill/>
            <a:miter lim="800000"/>
            <a:headEnd/>
            <a:tailEnd/>
          </a:ln>
        </p:spPr>
        <p:txBody>
          <a:bodyPr>
            <a:spAutoFit/>
          </a:bodyPr>
          <a:lstStyle/>
          <a:p>
            <a:endParaRPr lang="en-US"/>
          </a:p>
        </p:txBody>
      </p:sp>
      <p:grpSp>
        <p:nvGrpSpPr>
          <p:cNvPr id="9220" name="Group 4"/>
          <p:cNvGrpSpPr>
            <a:grpSpLocks/>
          </p:cNvGrpSpPr>
          <p:nvPr/>
        </p:nvGrpSpPr>
        <p:grpSpPr bwMode="auto">
          <a:xfrm>
            <a:off x="0" y="0"/>
            <a:ext cx="8839200" cy="6858000"/>
            <a:chOff x="-3" y="-3"/>
            <a:chExt cx="3454" cy="2642"/>
          </a:xfrm>
        </p:grpSpPr>
        <p:grpSp>
          <p:nvGrpSpPr>
            <p:cNvPr id="9221" name="Group 5"/>
            <p:cNvGrpSpPr>
              <a:grpSpLocks/>
            </p:cNvGrpSpPr>
            <p:nvPr/>
          </p:nvGrpSpPr>
          <p:grpSpPr bwMode="auto">
            <a:xfrm>
              <a:off x="0" y="0"/>
              <a:ext cx="3448" cy="2636"/>
              <a:chOff x="0" y="0"/>
              <a:chExt cx="3448" cy="2636"/>
            </a:xfrm>
          </p:grpSpPr>
          <p:grpSp>
            <p:nvGrpSpPr>
              <p:cNvPr id="9223" name="Group 6"/>
              <p:cNvGrpSpPr>
                <a:grpSpLocks/>
              </p:cNvGrpSpPr>
              <p:nvPr/>
            </p:nvGrpSpPr>
            <p:grpSpPr bwMode="auto">
              <a:xfrm>
                <a:off x="0" y="0"/>
                <a:ext cx="1635" cy="391"/>
                <a:chOff x="0" y="0"/>
                <a:chExt cx="1635" cy="391"/>
              </a:xfrm>
            </p:grpSpPr>
            <p:sp>
              <p:nvSpPr>
                <p:cNvPr id="9275" name="Rectangle 7"/>
                <p:cNvSpPr>
                  <a:spLocks noChangeArrowheads="1"/>
                </p:cNvSpPr>
                <p:nvPr/>
              </p:nvSpPr>
              <p:spPr bwMode="auto">
                <a:xfrm>
                  <a:off x="6" y="6"/>
                  <a:ext cx="1623"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 </a:t>
                  </a:r>
                  <a:endParaRPr lang="en-US" sz="2800">
                    <a:cs typeface="Times New Roman" pitchFamily="18" charset="0"/>
                  </a:endParaRPr>
                </a:p>
                <a:p>
                  <a:pPr eaLnBrk="0" hangingPunct="0"/>
                  <a:endParaRPr lang="en-US" sz="2800"/>
                </a:p>
              </p:txBody>
            </p:sp>
            <p:sp>
              <p:nvSpPr>
                <p:cNvPr id="9276" name="Rectangle 8"/>
                <p:cNvSpPr>
                  <a:spLocks noChangeArrowheads="1"/>
                </p:cNvSpPr>
                <p:nvPr/>
              </p:nvSpPr>
              <p:spPr bwMode="auto">
                <a:xfrm>
                  <a:off x="0" y="0"/>
                  <a:ext cx="1635" cy="391"/>
                </a:xfrm>
                <a:prstGeom prst="rect">
                  <a:avLst/>
                </a:prstGeom>
                <a:noFill/>
                <a:ln w="7">
                  <a:solidFill>
                    <a:srgbClr val="A0A0A0"/>
                  </a:solidFill>
                  <a:miter lim="800000"/>
                  <a:headEnd/>
                  <a:tailEnd/>
                </a:ln>
              </p:spPr>
              <p:txBody>
                <a:bodyPr/>
                <a:lstStyle/>
                <a:p>
                  <a:endParaRPr lang="en-US"/>
                </a:p>
              </p:txBody>
            </p:sp>
          </p:grpSp>
          <p:grpSp>
            <p:nvGrpSpPr>
              <p:cNvPr id="9224" name="Group 9"/>
              <p:cNvGrpSpPr>
                <a:grpSpLocks/>
              </p:cNvGrpSpPr>
              <p:nvPr/>
            </p:nvGrpSpPr>
            <p:grpSpPr bwMode="auto">
              <a:xfrm>
                <a:off x="1635" y="0"/>
                <a:ext cx="953" cy="391"/>
                <a:chOff x="1635" y="0"/>
                <a:chExt cx="953" cy="391"/>
              </a:xfrm>
            </p:grpSpPr>
            <p:sp>
              <p:nvSpPr>
                <p:cNvPr id="9273" name="Rectangle 10"/>
                <p:cNvSpPr>
                  <a:spLocks noChangeArrowheads="1"/>
                </p:cNvSpPr>
                <p:nvPr/>
              </p:nvSpPr>
              <p:spPr bwMode="auto">
                <a:xfrm>
                  <a:off x="1641" y="6"/>
                  <a:ext cx="941"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1929</a:t>
                  </a:r>
                  <a:endParaRPr lang="en-US" sz="2800">
                    <a:cs typeface="Times New Roman" pitchFamily="18" charset="0"/>
                  </a:endParaRPr>
                </a:p>
                <a:p>
                  <a:pPr eaLnBrk="0" hangingPunct="0"/>
                  <a:endParaRPr lang="en-US" sz="2800"/>
                </a:p>
              </p:txBody>
            </p:sp>
            <p:sp>
              <p:nvSpPr>
                <p:cNvPr id="9274" name="Rectangle 11"/>
                <p:cNvSpPr>
                  <a:spLocks noChangeArrowheads="1"/>
                </p:cNvSpPr>
                <p:nvPr/>
              </p:nvSpPr>
              <p:spPr bwMode="auto">
                <a:xfrm>
                  <a:off x="1635" y="0"/>
                  <a:ext cx="953" cy="391"/>
                </a:xfrm>
                <a:prstGeom prst="rect">
                  <a:avLst/>
                </a:prstGeom>
                <a:noFill/>
                <a:ln w="7">
                  <a:solidFill>
                    <a:srgbClr val="A0A0A0"/>
                  </a:solidFill>
                  <a:miter lim="800000"/>
                  <a:headEnd/>
                  <a:tailEnd/>
                </a:ln>
              </p:spPr>
              <p:txBody>
                <a:bodyPr/>
                <a:lstStyle/>
                <a:p>
                  <a:endParaRPr lang="en-US"/>
                </a:p>
              </p:txBody>
            </p:sp>
          </p:grpSp>
          <p:grpSp>
            <p:nvGrpSpPr>
              <p:cNvPr id="9225" name="Group 12"/>
              <p:cNvGrpSpPr>
                <a:grpSpLocks/>
              </p:cNvGrpSpPr>
              <p:nvPr/>
            </p:nvGrpSpPr>
            <p:grpSpPr bwMode="auto">
              <a:xfrm>
                <a:off x="2588" y="0"/>
                <a:ext cx="860" cy="391"/>
                <a:chOff x="2588" y="0"/>
                <a:chExt cx="860" cy="391"/>
              </a:xfrm>
            </p:grpSpPr>
            <p:sp>
              <p:nvSpPr>
                <p:cNvPr id="9271" name="Rectangle 13"/>
                <p:cNvSpPr>
                  <a:spLocks noChangeArrowheads="1"/>
                </p:cNvSpPr>
                <p:nvPr/>
              </p:nvSpPr>
              <p:spPr bwMode="auto">
                <a:xfrm>
                  <a:off x="2594" y="6"/>
                  <a:ext cx="848"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1933</a:t>
                  </a:r>
                  <a:endParaRPr lang="en-US" sz="2800">
                    <a:cs typeface="Times New Roman" pitchFamily="18" charset="0"/>
                  </a:endParaRPr>
                </a:p>
                <a:p>
                  <a:pPr eaLnBrk="0" hangingPunct="0"/>
                  <a:endParaRPr lang="en-US" sz="2800"/>
                </a:p>
              </p:txBody>
            </p:sp>
            <p:sp>
              <p:nvSpPr>
                <p:cNvPr id="9272" name="Rectangle 14"/>
                <p:cNvSpPr>
                  <a:spLocks noChangeArrowheads="1"/>
                </p:cNvSpPr>
                <p:nvPr/>
              </p:nvSpPr>
              <p:spPr bwMode="auto">
                <a:xfrm>
                  <a:off x="2588" y="0"/>
                  <a:ext cx="860" cy="391"/>
                </a:xfrm>
                <a:prstGeom prst="rect">
                  <a:avLst/>
                </a:prstGeom>
                <a:noFill/>
                <a:ln w="7">
                  <a:solidFill>
                    <a:srgbClr val="A0A0A0"/>
                  </a:solidFill>
                  <a:miter lim="800000"/>
                  <a:headEnd/>
                  <a:tailEnd/>
                </a:ln>
              </p:spPr>
              <p:txBody>
                <a:bodyPr/>
                <a:lstStyle/>
                <a:p>
                  <a:endParaRPr lang="en-US"/>
                </a:p>
              </p:txBody>
            </p:sp>
          </p:grpSp>
          <p:grpSp>
            <p:nvGrpSpPr>
              <p:cNvPr id="9226" name="Group 15"/>
              <p:cNvGrpSpPr>
                <a:grpSpLocks/>
              </p:cNvGrpSpPr>
              <p:nvPr/>
            </p:nvGrpSpPr>
            <p:grpSpPr bwMode="auto">
              <a:xfrm>
                <a:off x="0" y="403"/>
                <a:ext cx="1635" cy="391"/>
                <a:chOff x="0" y="403"/>
                <a:chExt cx="1635" cy="391"/>
              </a:xfrm>
            </p:grpSpPr>
            <p:sp>
              <p:nvSpPr>
                <p:cNvPr id="9269" name="Rectangle 16"/>
                <p:cNvSpPr>
                  <a:spLocks noChangeArrowheads="1"/>
                </p:cNvSpPr>
                <p:nvPr/>
              </p:nvSpPr>
              <p:spPr bwMode="auto">
                <a:xfrm>
                  <a:off x="6" y="409"/>
                  <a:ext cx="1623"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Banks in operation</a:t>
                  </a:r>
                  <a:endParaRPr lang="en-US" sz="2800">
                    <a:cs typeface="Times New Roman" pitchFamily="18" charset="0"/>
                  </a:endParaRPr>
                </a:p>
                <a:p>
                  <a:pPr eaLnBrk="0" hangingPunct="0"/>
                  <a:endParaRPr lang="en-US" sz="2800"/>
                </a:p>
              </p:txBody>
            </p:sp>
            <p:sp>
              <p:nvSpPr>
                <p:cNvPr id="9270" name="Rectangle 17"/>
                <p:cNvSpPr>
                  <a:spLocks noChangeArrowheads="1"/>
                </p:cNvSpPr>
                <p:nvPr/>
              </p:nvSpPr>
              <p:spPr bwMode="auto">
                <a:xfrm>
                  <a:off x="0" y="403"/>
                  <a:ext cx="1635" cy="391"/>
                </a:xfrm>
                <a:prstGeom prst="rect">
                  <a:avLst/>
                </a:prstGeom>
                <a:noFill/>
                <a:ln w="7">
                  <a:solidFill>
                    <a:srgbClr val="A0A0A0"/>
                  </a:solidFill>
                  <a:miter lim="800000"/>
                  <a:headEnd/>
                  <a:tailEnd/>
                </a:ln>
              </p:spPr>
              <p:txBody>
                <a:bodyPr/>
                <a:lstStyle/>
                <a:p>
                  <a:endParaRPr lang="en-US"/>
                </a:p>
              </p:txBody>
            </p:sp>
          </p:grpSp>
          <p:grpSp>
            <p:nvGrpSpPr>
              <p:cNvPr id="9227" name="Group 18"/>
              <p:cNvGrpSpPr>
                <a:grpSpLocks/>
              </p:cNvGrpSpPr>
              <p:nvPr/>
            </p:nvGrpSpPr>
            <p:grpSpPr bwMode="auto">
              <a:xfrm>
                <a:off x="1635" y="403"/>
                <a:ext cx="953" cy="391"/>
                <a:chOff x="1635" y="403"/>
                <a:chExt cx="953" cy="391"/>
              </a:xfrm>
            </p:grpSpPr>
            <p:sp>
              <p:nvSpPr>
                <p:cNvPr id="9267" name="Rectangle 19"/>
                <p:cNvSpPr>
                  <a:spLocks noChangeArrowheads="1"/>
                </p:cNvSpPr>
                <p:nvPr/>
              </p:nvSpPr>
              <p:spPr bwMode="auto">
                <a:xfrm>
                  <a:off x="1641" y="409"/>
                  <a:ext cx="941"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25,568</a:t>
                  </a:r>
                  <a:endParaRPr lang="en-US" sz="2800">
                    <a:cs typeface="Times New Roman" pitchFamily="18" charset="0"/>
                  </a:endParaRPr>
                </a:p>
                <a:p>
                  <a:pPr eaLnBrk="0" hangingPunct="0"/>
                  <a:endParaRPr lang="en-US" sz="2800"/>
                </a:p>
              </p:txBody>
            </p:sp>
            <p:sp>
              <p:nvSpPr>
                <p:cNvPr id="9268" name="Rectangle 20"/>
                <p:cNvSpPr>
                  <a:spLocks noChangeArrowheads="1"/>
                </p:cNvSpPr>
                <p:nvPr/>
              </p:nvSpPr>
              <p:spPr bwMode="auto">
                <a:xfrm>
                  <a:off x="1635" y="403"/>
                  <a:ext cx="953" cy="391"/>
                </a:xfrm>
                <a:prstGeom prst="rect">
                  <a:avLst/>
                </a:prstGeom>
                <a:noFill/>
                <a:ln w="7">
                  <a:solidFill>
                    <a:srgbClr val="A0A0A0"/>
                  </a:solidFill>
                  <a:miter lim="800000"/>
                  <a:headEnd/>
                  <a:tailEnd/>
                </a:ln>
              </p:spPr>
              <p:txBody>
                <a:bodyPr/>
                <a:lstStyle/>
                <a:p>
                  <a:endParaRPr lang="en-US"/>
                </a:p>
              </p:txBody>
            </p:sp>
          </p:grpSp>
          <p:grpSp>
            <p:nvGrpSpPr>
              <p:cNvPr id="9228" name="Group 21"/>
              <p:cNvGrpSpPr>
                <a:grpSpLocks/>
              </p:cNvGrpSpPr>
              <p:nvPr/>
            </p:nvGrpSpPr>
            <p:grpSpPr bwMode="auto">
              <a:xfrm>
                <a:off x="2588" y="403"/>
                <a:ext cx="860" cy="391"/>
                <a:chOff x="2588" y="403"/>
                <a:chExt cx="860" cy="391"/>
              </a:xfrm>
            </p:grpSpPr>
            <p:sp>
              <p:nvSpPr>
                <p:cNvPr id="9265" name="Rectangle 22"/>
                <p:cNvSpPr>
                  <a:spLocks noChangeArrowheads="1"/>
                </p:cNvSpPr>
                <p:nvPr/>
              </p:nvSpPr>
              <p:spPr bwMode="auto">
                <a:xfrm>
                  <a:off x="2594" y="409"/>
                  <a:ext cx="848"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14,771  </a:t>
                  </a:r>
                  <a:endParaRPr lang="en-US" sz="2800">
                    <a:cs typeface="Times New Roman" pitchFamily="18" charset="0"/>
                  </a:endParaRPr>
                </a:p>
                <a:p>
                  <a:pPr eaLnBrk="0" hangingPunct="0"/>
                  <a:endParaRPr lang="en-US" sz="2800"/>
                </a:p>
              </p:txBody>
            </p:sp>
            <p:sp>
              <p:nvSpPr>
                <p:cNvPr id="9266" name="Rectangle 23"/>
                <p:cNvSpPr>
                  <a:spLocks noChangeArrowheads="1"/>
                </p:cNvSpPr>
                <p:nvPr/>
              </p:nvSpPr>
              <p:spPr bwMode="auto">
                <a:xfrm>
                  <a:off x="2588" y="403"/>
                  <a:ext cx="860" cy="391"/>
                </a:xfrm>
                <a:prstGeom prst="rect">
                  <a:avLst/>
                </a:prstGeom>
                <a:noFill/>
                <a:ln w="7">
                  <a:solidFill>
                    <a:srgbClr val="A0A0A0"/>
                  </a:solidFill>
                  <a:miter lim="800000"/>
                  <a:headEnd/>
                  <a:tailEnd/>
                </a:ln>
              </p:spPr>
              <p:txBody>
                <a:bodyPr/>
                <a:lstStyle/>
                <a:p>
                  <a:endParaRPr lang="en-US"/>
                </a:p>
              </p:txBody>
            </p:sp>
          </p:grpSp>
          <p:grpSp>
            <p:nvGrpSpPr>
              <p:cNvPr id="9229" name="Group 24"/>
              <p:cNvGrpSpPr>
                <a:grpSpLocks/>
              </p:cNvGrpSpPr>
              <p:nvPr/>
            </p:nvGrpSpPr>
            <p:grpSpPr bwMode="auto">
              <a:xfrm>
                <a:off x="0" y="806"/>
                <a:ext cx="1635" cy="391"/>
                <a:chOff x="0" y="806"/>
                <a:chExt cx="1635" cy="391"/>
              </a:xfrm>
            </p:grpSpPr>
            <p:sp>
              <p:nvSpPr>
                <p:cNvPr id="9263" name="Rectangle 25"/>
                <p:cNvSpPr>
                  <a:spLocks noChangeArrowheads="1"/>
                </p:cNvSpPr>
                <p:nvPr/>
              </p:nvSpPr>
              <p:spPr bwMode="auto">
                <a:xfrm>
                  <a:off x="6" y="812"/>
                  <a:ext cx="1623"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Prime interest rate</a:t>
                  </a:r>
                  <a:endParaRPr lang="en-US" sz="2800">
                    <a:cs typeface="Times New Roman" pitchFamily="18" charset="0"/>
                  </a:endParaRPr>
                </a:p>
                <a:p>
                  <a:pPr eaLnBrk="0" hangingPunct="0"/>
                  <a:endParaRPr lang="en-US" sz="2800"/>
                </a:p>
              </p:txBody>
            </p:sp>
            <p:sp>
              <p:nvSpPr>
                <p:cNvPr id="9264" name="Rectangle 26"/>
                <p:cNvSpPr>
                  <a:spLocks noChangeArrowheads="1"/>
                </p:cNvSpPr>
                <p:nvPr/>
              </p:nvSpPr>
              <p:spPr bwMode="auto">
                <a:xfrm>
                  <a:off x="0" y="806"/>
                  <a:ext cx="1635" cy="391"/>
                </a:xfrm>
                <a:prstGeom prst="rect">
                  <a:avLst/>
                </a:prstGeom>
                <a:noFill/>
                <a:ln w="7">
                  <a:solidFill>
                    <a:srgbClr val="A0A0A0"/>
                  </a:solidFill>
                  <a:miter lim="800000"/>
                  <a:headEnd/>
                  <a:tailEnd/>
                </a:ln>
              </p:spPr>
              <p:txBody>
                <a:bodyPr/>
                <a:lstStyle/>
                <a:p>
                  <a:endParaRPr lang="en-US"/>
                </a:p>
              </p:txBody>
            </p:sp>
          </p:grpSp>
          <p:grpSp>
            <p:nvGrpSpPr>
              <p:cNvPr id="9230" name="Group 27"/>
              <p:cNvGrpSpPr>
                <a:grpSpLocks/>
              </p:cNvGrpSpPr>
              <p:nvPr/>
            </p:nvGrpSpPr>
            <p:grpSpPr bwMode="auto">
              <a:xfrm>
                <a:off x="1635" y="806"/>
                <a:ext cx="953" cy="391"/>
                <a:chOff x="1635" y="806"/>
                <a:chExt cx="953" cy="391"/>
              </a:xfrm>
            </p:grpSpPr>
            <p:sp>
              <p:nvSpPr>
                <p:cNvPr id="9261" name="Rectangle 28"/>
                <p:cNvSpPr>
                  <a:spLocks noChangeArrowheads="1"/>
                </p:cNvSpPr>
                <p:nvPr/>
              </p:nvSpPr>
              <p:spPr bwMode="auto">
                <a:xfrm>
                  <a:off x="1641" y="812"/>
                  <a:ext cx="941"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5.03%</a:t>
                  </a:r>
                  <a:endParaRPr lang="en-US" sz="2800">
                    <a:cs typeface="Times New Roman" pitchFamily="18" charset="0"/>
                  </a:endParaRPr>
                </a:p>
                <a:p>
                  <a:pPr eaLnBrk="0" hangingPunct="0"/>
                  <a:endParaRPr lang="en-US" sz="2800"/>
                </a:p>
              </p:txBody>
            </p:sp>
            <p:sp>
              <p:nvSpPr>
                <p:cNvPr id="9262" name="Rectangle 29"/>
                <p:cNvSpPr>
                  <a:spLocks noChangeArrowheads="1"/>
                </p:cNvSpPr>
                <p:nvPr/>
              </p:nvSpPr>
              <p:spPr bwMode="auto">
                <a:xfrm>
                  <a:off x="1635" y="806"/>
                  <a:ext cx="953" cy="391"/>
                </a:xfrm>
                <a:prstGeom prst="rect">
                  <a:avLst/>
                </a:prstGeom>
                <a:noFill/>
                <a:ln w="7">
                  <a:solidFill>
                    <a:srgbClr val="A0A0A0"/>
                  </a:solidFill>
                  <a:miter lim="800000"/>
                  <a:headEnd/>
                  <a:tailEnd/>
                </a:ln>
              </p:spPr>
              <p:txBody>
                <a:bodyPr/>
                <a:lstStyle/>
                <a:p>
                  <a:endParaRPr lang="en-US"/>
                </a:p>
              </p:txBody>
            </p:sp>
          </p:grpSp>
          <p:grpSp>
            <p:nvGrpSpPr>
              <p:cNvPr id="9231" name="Group 30"/>
              <p:cNvGrpSpPr>
                <a:grpSpLocks/>
              </p:cNvGrpSpPr>
              <p:nvPr/>
            </p:nvGrpSpPr>
            <p:grpSpPr bwMode="auto">
              <a:xfrm>
                <a:off x="2588" y="806"/>
                <a:ext cx="860" cy="391"/>
                <a:chOff x="2588" y="806"/>
                <a:chExt cx="860" cy="391"/>
              </a:xfrm>
            </p:grpSpPr>
            <p:sp>
              <p:nvSpPr>
                <p:cNvPr id="9259" name="Rectangle 31"/>
                <p:cNvSpPr>
                  <a:spLocks noChangeArrowheads="1"/>
                </p:cNvSpPr>
                <p:nvPr/>
              </p:nvSpPr>
              <p:spPr bwMode="auto">
                <a:xfrm>
                  <a:off x="2594" y="812"/>
                  <a:ext cx="848"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0.63%</a:t>
                  </a:r>
                  <a:endParaRPr lang="en-US" sz="2800">
                    <a:cs typeface="Times New Roman" pitchFamily="18" charset="0"/>
                  </a:endParaRPr>
                </a:p>
                <a:p>
                  <a:pPr eaLnBrk="0" hangingPunct="0"/>
                  <a:endParaRPr lang="en-US" sz="2800"/>
                </a:p>
              </p:txBody>
            </p:sp>
            <p:sp>
              <p:nvSpPr>
                <p:cNvPr id="9260" name="Rectangle 32"/>
                <p:cNvSpPr>
                  <a:spLocks noChangeArrowheads="1"/>
                </p:cNvSpPr>
                <p:nvPr/>
              </p:nvSpPr>
              <p:spPr bwMode="auto">
                <a:xfrm>
                  <a:off x="2588" y="806"/>
                  <a:ext cx="860" cy="391"/>
                </a:xfrm>
                <a:prstGeom prst="rect">
                  <a:avLst/>
                </a:prstGeom>
                <a:noFill/>
                <a:ln w="7">
                  <a:solidFill>
                    <a:srgbClr val="A0A0A0"/>
                  </a:solidFill>
                  <a:miter lim="800000"/>
                  <a:headEnd/>
                  <a:tailEnd/>
                </a:ln>
              </p:spPr>
              <p:txBody>
                <a:bodyPr/>
                <a:lstStyle/>
                <a:p>
                  <a:endParaRPr lang="en-US"/>
                </a:p>
              </p:txBody>
            </p:sp>
          </p:grpSp>
          <p:grpSp>
            <p:nvGrpSpPr>
              <p:cNvPr id="9232" name="Group 33"/>
              <p:cNvGrpSpPr>
                <a:grpSpLocks/>
              </p:cNvGrpSpPr>
              <p:nvPr/>
            </p:nvGrpSpPr>
            <p:grpSpPr bwMode="auto">
              <a:xfrm>
                <a:off x="0" y="1209"/>
                <a:ext cx="1635" cy="506"/>
                <a:chOff x="0" y="1209"/>
                <a:chExt cx="1635" cy="506"/>
              </a:xfrm>
            </p:grpSpPr>
            <p:sp>
              <p:nvSpPr>
                <p:cNvPr id="9257" name="Rectangle 34"/>
                <p:cNvSpPr>
                  <a:spLocks noChangeArrowheads="1"/>
                </p:cNvSpPr>
                <p:nvPr/>
              </p:nvSpPr>
              <p:spPr bwMode="auto">
                <a:xfrm>
                  <a:off x="6" y="1215"/>
                  <a:ext cx="1623" cy="494"/>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Volume of stocks sold (NYSE) </a:t>
                  </a:r>
                  <a:endParaRPr lang="en-US" sz="2800">
                    <a:cs typeface="Times New Roman" pitchFamily="18" charset="0"/>
                  </a:endParaRPr>
                </a:p>
                <a:p>
                  <a:pPr eaLnBrk="0" hangingPunct="0"/>
                  <a:endParaRPr lang="en-US" sz="2800"/>
                </a:p>
              </p:txBody>
            </p:sp>
            <p:sp>
              <p:nvSpPr>
                <p:cNvPr id="9258" name="Rectangle 35"/>
                <p:cNvSpPr>
                  <a:spLocks noChangeArrowheads="1"/>
                </p:cNvSpPr>
                <p:nvPr/>
              </p:nvSpPr>
              <p:spPr bwMode="auto">
                <a:xfrm>
                  <a:off x="0" y="1209"/>
                  <a:ext cx="1635" cy="506"/>
                </a:xfrm>
                <a:prstGeom prst="rect">
                  <a:avLst/>
                </a:prstGeom>
                <a:noFill/>
                <a:ln w="7">
                  <a:solidFill>
                    <a:srgbClr val="A0A0A0"/>
                  </a:solidFill>
                  <a:miter lim="800000"/>
                  <a:headEnd/>
                  <a:tailEnd/>
                </a:ln>
              </p:spPr>
              <p:txBody>
                <a:bodyPr/>
                <a:lstStyle/>
                <a:p>
                  <a:endParaRPr lang="en-US"/>
                </a:p>
              </p:txBody>
            </p:sp>
          </p:grpSp>
          <p:grpSp>
            <p:nvGrpSpPr>
              <p:cNvPr id="9233" name="Group 36"/>
              <p:cNvGrpSpPr>
                <a:grpSpLocks/>
              </p:cNvGrpSpPr>
              <p:nvPr/>
            </p:nvGrpSpPr>
            <p:grpSpPr bwMode="auto">
              <a:xfrm>
                <a:off x="1635" y="1209"/>
                <a:ext cx="953" cy="506"/>
                <a:chOff x="1635" y="1209"/>
                <a:chExt cx="953" cy="506"/>
              </a:xfrm>
            </p:grpSpPr>
            <p:sp>
              <p:nvSpPr>
                <p:cNvPr id="9255" name="Rectangle 37"/>
                <p:cNvSpPr>
                  <a:spLocks noChangeArrowheads="1"/>
                </p:cNvSpPr>
                <p:nvPr/>
              </p:nvSpPr>
              <p:spPr bwMode="auto">
                <a:xfrm>
                  <a:off x="1641" y="1215"/>
                  <a:ext cx="941" cy="494"/>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1.1 B</a:t>
                  </a:r>
                  <a:endParaRPr lang="en-US" sz="2800">
                    <a:cs typeface="Times New Roman" pitchFamily="18" charset="0"/>
                  </a:endParaRPr>
                </a:p>
                <a:p>
                  <a:pPr eaLnBrk="0" hangingPunct="0"/>
                  <a:endParaRPr lang="en-US" sz="2800"/>
                </a:p>
              </p:txBody>
            </p:sp>
            <p:sp>
              <p:nvSpPr>
                <p:cNvPr id="9256" name="Rectangle 38"/>
                <p:cNvSpPr>
                  <a:spLocks noChangeArrowheads="1"/>
                </p:cNvSpPr>
                <p:nvPr/>
              </p:nvSpPr>
              <p:spPr bwMode="auto">
                <a:xfrm>
                  <a:off x="1635" y="1209"/>
                  <a:ext cx="953" cy="506"/>
                </a:xfrm>
                <a:prstGeom prst="rect">
                  <a:avLst/>
                </a:prstGeom>
                <a:noFill/>
                <a:ln w="7">
                  <a:solidFill>
                    <a:srgbClr val="A0A0A0"/>
                  </a:solidFill>
                  <a:miter lim="800000"/>
                  <a:headEnd/>
                  <a:tailEnd/>
                </a:ln>
              </p:spPr>
              <p:txBody>
                <a:bodyPr/>
                <a:lstStyle/>
                <a:p>
                  <a:endParaRPr lang="en-US"/>
                </a:p>
              </p:txBody>
            </p:sp>
          </p:grpSp>
          <p:grpSp>
            <p:nvGrpSpPr>
              <p:cNvPr id="9234" name="Group 39"/>
              <p:cNvGrpSpPr>
                <a:grpSpLocks/>
              </p:cNvGrpSpPr>
              <p:nvPr/>
            </p:nvGrpSpPr>
            <p:grpSpPr bwMode="auto">
              <a:xfrm>
                <a:off x="2588" y="1209"/>
                <a:ext cx="860" cy="506"/>
                <a:chOff x="2588" y="1209"/>
                <a:chExt cx="860" cy="506"/>
              </a:xfrm>
            </p:grpSpPr>
            <p:sp>
              <p:nvSpPr>
                <p:cNvPr id="9253" name="Rectangle 40"/>
                <p:cNvSpPr>
                  <a:spLocks noChangeArrowheads="1"/>
                </p:cNvSpPr>
                <p:nvPr/>
              </p:nvSpPr>
              <p:spPr bwMode="auto">
                <a:xfrm>
                  <a:off x="2594" y="1215"/>
                  <a:ext cx="848" cy="494"/>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0.65 B</a:t>
                  </a:r>
                  <a:endParaRPr lang="en-US" sz="2800">
                    <a:cs typeface="Times New Roman" pitchFamily="18" charset="0"/>
                  </a:endParaRPr>
                </a:p>
                <a:p>
                  <a:pPr eaLnBrk="0" hangingPunct="0"/>
                  <a:endParaRPr lang="en-US" sz="2800"/>
                </a:p>
              </p:txBody>
            </p:sp>
            <p:sp>
              <p:nvSpPr>
                <p:cNvPr id="9254" name="Rectangle 41"/>
                <p:cNvSpPr>
                  <a:spLocks noChangeArrowheads="1"/>
                </p:cNvSpPr>
                <p:nvPr/>
              </p:nvSpPr>
              <p:spPr bwMode="auto">
                <a:xfrm>
                  <a:off x="2588" y="1209"/>
                  <a:ext cx="860" cy="506"/>
                </a:xfrm>
                <a:prstGeom prst="rect">
                  <a:avLst/>
                </a:prstGeom>
                <a:noFill/>
                <a:ln w="7">
                  <a:solidFill>
                    <a:srgbClr val="A0A0A0"/>
                  </a:solidFill>
                  <a:miter lim="800000"/>
                  <a:headEnd/>
                  <a:tailEnd/>
                </a:ln>
              </p:spPr>
              <p:txBody>
                <a:bodyPr/>
                <a:lstStyle/>
                <a:p>
                  <a:endParaRPr lang="en-US"/>
                </a:p>
              </p:txBody>
            </p:sp>
          </p:grpSp>
          <p:grpSp>
            <p:nvGrpSpPr>
              <p:cNvPr id="9235" name="Group 42"/>
              <p:cNvGrpSpPr>
                <a:grpSpLocks/>
              </p:cNvGrpSpPr>
              <p:nvPr/>
            </p:nvGrpSpPr>
            <p:grpSpPr bwMode="auto">
              <a:xfrm>
                <a:off x="0" y="1727"/>
                <a:ext cx="1635" cy="391"/>
                <a:chOff x="0" y="1727"/>
                <a:chExt cx="1635" cy="391"/>
              </a:xfrm>
            </p:grpSpPr>
            <p:sp>
              <p:nvSpPr>
                <p:cNvPr id="9251" name="Rectangle 43"/>
                <p:cNvSpPr>
                  <a:spLocks noChangeArrowheads="1"/>
                </p:cNvSpPr>
                <p:nvPr/>
              </p:nvSpPr>
              <p:spPr bwMode="auto">
                <a:xfrm>
                  <a:off x="6" y="1733"/>
                  <a:ext cx="1623" cy="379"/>
                </a:xfrm>
                <a:prstGeom prst="rect">
                  <a:avLst/>
                </a:prstGeom>
                <a:noFill/>
                <a:ln w="9525">
                  <a:noFill/>
                  <a:miter lim="800000"/>
                  <a:headEnd/>
                  <a:tailEnd/>
                </a:ln>
              </p:spPr>
              <p:txBody>
                <a:bodyPr anchor="ctr"/>
                <a:lstStyle/>
                <a:p>
                  <a:endParaRPr lang="en-US" sz="2800">
                    <a:latin typeface="Arial Black" pitchFamily="34" charset="0"/>
                    <a:cs typeface="Times New Roman" pitchFamily="18" charset="0"/>
                  </a:endParaRPr>
                </a:p>
                <a:p>
                  <a:r>
                    <a:rPr lang="en-US" sz="2800">
                      <a:latin typeface="Arial Black" pitchFamily="34" charset="0"/>
                      <a:cs typeface="Times New Roman" pitchFamily="18" charset="0"/>
                    </a:rPr>
                    <a:t>Privately earned income </a:t>
                  </a:r>
                  <a:endParaRPr lang="en-US" sz="2800">
                    <a:cs typeface="Times New Roman" pitchFamily="18" charset="0"/>
                  </a:endParaRPr>
                </a:p>
                <a:p>
                  <a:pPr eaLnBrk="0" hangingPunct="0"/>
                  <a:endParaRPr lang="en-US" sz="2800"/>
                </a:p>
              </p:txBody>
            </p:sp>
            <p:sp>
              <p:nvSpPr>
                <p:cNvPr id="9252" name="Rectangle 44"/>
                <p:cNvSpPr>
                  <a:spLocks noChangeArrowheads="1"/>
                </p:cNvSpPr>
                <p:nvPr/>
              </p:nvSpPr>
              <p:spPr bwMode="auto">
                <a:xfrm>
                  <a:off x="0" y="1727"/>
                  <a:ext cx="1635" cy="391"/>
                </a:xfrm>
                <a:prstGeom prst="rect">
                  <a:avLst/>
                </a:prstGeom>
                <a:noFill/>
                <a:ln w="7">
                  <a:solidFill>
                    <a:srgbClr val="A0A0A0"/>
                  </a:solidFill>
                  <a:miter lim="800000"/>
                  <a:headEnd/>
                  <a:tailEnd/>
                </a:ln>
              </p:spPr>
              <p:txBody>
                <a:bodyPr/>
                <a:lstStyle/>
                <a:p>
                  <a:endParaRPr lang="en-US"/>
                </a:p>
              </p:txBody>
            </p:sp>
          </p:grpSp>
          <p:grpSp>
            <p:nvGrpSpPr>
              <p:cNvPr id="9236" name="Group 45"/>
              <p:cNvGrpSpPr>
                <a:grpSpLocks/>
              </p:cNvGrpSpPr>
              <p:nvPr/>
            </p:nvGrpSpPr>
            <p:grpSpPr bwMode="auto">
              <a:xfrm>
                <a:off x="1635" y="1727"/>
                <a:ext cx="953" cy="391"/>
                <a:chOff x="1635" y="1727"/>
                <a:chExt cx="953" cy="391"/>
              </a:xfrm>
            </p:grpSpPr>
            <p:sp>
              <p:nvSpPr>
                <p:cNvPr id="9249" name="Rectangle 46"/>
                <p:cNvSpPr>
                  <a:spLocks noChangeArrowheads="1"/>
                </p:cNvSpPr>
                <p:nvPr/>
              </p:nvSpPr>
              <p:spPr bwMode="auto">
                <a:xfrm>
                  <a:off x="1641" y="1733"/>
                  <a:ext cx="941"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$45.5B</a:t>
                  </a:r>
                  <a:endParaRPr lang="en-US" sz="2800">
                    <a:cs typeface="Times New Roman" pitchFamily="18" charset="0"/>
                  </a:endParaRPr>
                </a:p>
                <a:p>
                  <a:pPr eaLnBrk="0" hangingPunct="0"/>
                  <a:endParaRPr lang="en-US" sz="2800"/>
                </a:p>
              </p:txBody>
            </p:sp>
            <p:sp>
              <p:nvSpPr>
                <p:cNvPr id="9250" name="Rectangle 47"/>
                <p:cNvSpPr>
                  <a:spLocks noChangeArrowheads="1"/>
                </p:cNvSpPr>
                <p:nvPr/>
              </p:nvSpPr>
              <p:spPr bwMode="auto">
                <a:xfrm>
                  <a:off x="1635" y="1727"/>
                  <a:ext cx="953" cy="391"/>
                </a:xfrm>
                <a:prstGeom prst="rect">
                  <a:avLst/>
                </a:prstGeom>
                <a:noFill/>
                <a:ln w="7">
                  <a:solidFill>
                    <a:srgbClr val="A0A0A0"/>
                  </a:solidFill>
                  <a:miter lim="800000"/>
                  <a:headEnd/>
                  <a:tailEnd/>
                </a:ln>
              </p:spPr>
              <p:txBody>
                <a:bodyPr/>
                <a:lstStyle/>
                <a:p>
                  <a:endParaRPr lang="en-US"/>
                </a:p>
              </p:txBody>
            </p:sp>
          </p:grpSp>
          <p:grpSp>
            <p:nvGrpSpPr>
              <p:cNvPr id="9237" name="Group 48"/>
              <p:cNvGrpSpPr>
                <a:grpSpLocks/>
              </p:cNvGrpSpPr>
              <p:nvPr/>
            </p:nvGrpSpPr>
            <p:grpSpPr bwMode="auto">
              <a:xfrm>
                <a:off x="2588" y="1727"/>
                <a:ext cx="860" cy="391"/>
                <a:chOff x="2588" y="1727"/>
                <a:chExt cx="860" cy="391"/>
              </a:xfrm>
            </p:grpSpPr>
            <p:sp>
              <p:nvSpPr>
                <p:cNvPr id="9247" name="Rectangle 49"/>
                <p:cNvSpPr>
                  <a:spLocks noChangeArrowheads="1"/>
                </p:cNvSpPr>
                <p:nvPr/>
              </p:nvSpPr>
              <p:spPr bwMode="auto">
                <a:xfrm>
                  <a:off x="2594" y="1733"/>
                  <a:ext cx="848" cy="379"/>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$23.9B</a:t>
                  </a:r>
                  <a:endParaRPr lang="en-US" sz="2800">
                    <a:cs typeface="Times New Roman" pitchFamily="18" charset="0"/>
                  </a:endParaRPr>
                </a:p>
                <a:p>
                  <a:pPr eaLnBrk="0" hangingPunct="0"/>
                  <a:endParaRPr lang="en-US" sz="2800"/>
                </a:p>
              </p:txBody>
            </p:sp>
            <p:sp>
              <p:nvSpPr>
                <p:cNvPr id="9248" name="Rectangle 50"/>
                <p:cNvSpPr>
                  <a:spLocks noChangeArrowheads="1"/>
                </p:cNvSpPr>
                <p:nvPr/>
              </p:nvSpPr>
              <p:spPr bwMode="auto">
                <a:xfrm>
                  <a:off x="2588" y="1727"/>
                  <a:ext cx="860" cy="391"/>
                </a:xfrm>
                <a:prstGeom prst="rect">
                  <a:avLst/>
                </a:prstGeom>
                <a:noFill/>
                <a:ln w="7">
                  <a:solidFill>
                    <a:srgbClr val="A0A0A0"/>
                  </a:solidFill>
                  <a:miter lim="800000"/>
                  <a:headEnd/>
                  <a:tailEnd/>
                </a:ln>
              </p:spPr>
              <p:txBody>
                <a:bodyPr/>
                <a:lstStyle/>
                <a:p>
                  <a:endParaRPr lang="en-US"/>
                </a:p>
              </p:txBody>
            </p:sp>
          </p:grpSp>
          <p:grpSp>
            <p:nvGrpSpPr>
              <p:cNvPr id="9238" name="Group 51"/>
              <p:cNvGrpSpPr>
                <a:grpSpLocks/>
              </p:cNvGrpSpPr>
              <p:nvPr/>
            </p:nvGrpSpPr>
            <p:grpSpPr bwMode="auto">
              <a:xfrm>
                <a:off x="0" y="2130"/>
                <a:ext cx="1635" cy="506"/>
                <a:chOff x="0" y="2130"/>
                <a:chExt cx="1635" cy="506"/>
              </a:xfrm>
            </p:grpSpPr>
            <p:sp>
              <p:nvSpPr>
                <p:cNvPr id="9245" name="Rectangle 52"/>
                <p:cNvSpPr>
                  <a:spLocks noChangeArrowheads="1"/>
                </p:cNvSpPr>
                <p:nvPr/>
              </p:nvSpPr>
              <p:spPr bwMode="auto">
                <a:xfrm>
                  <a:off x="6" y="2136"/>
                  <a:ext cx="1623" cy="494"/>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Personal and corporate savings</a:t>
                  </a:r>
                  <a:endParaRPr lang="en-US" sz="2800">
                    <a:cs typeface="Times New Roman" pitchFamily="18" charset="0"/>
                  </a:endParaRPr>
                </a:p>
                <a:p>
                  <a:pPr eaLnBrk="0" hangingPunct="0"/>
                  <a:endParaRPr lang="en-US" sz="2800"/>
                </a:p>
              </p:txBody>
            </p:sp>
            <p:sp>
              <p:nvSpPr>
                <p:cNvPr id="9246" name="Rectangle 53"/>
                <p:cNvSpPr>
                  <a:spLocks noChangeArrowheads="1"/>
                </p:cNvSpPr>
                <p:nvPr/>
              </p:nvSpPr>
              <p:spPr bwMode="auto">
                <a:xfrm>
                  <a:off x="0" y="2130"/>
                  <a:ext cx="1635" cy="506"/>
                </a:xfrm>
                <a:prstGeom prst="rect">
                  <a:avLst/>
                </a:prstGeom>
                <a:noFill/>
                <a:ln w="7">
                  <a:solidFill>
                    <a:srgbClr val="A0A0A0"/>
                  </a:solidFill>
                  <a:miter lim="800000"/>
                  <a:headEnd/>
                  <a:tailEnd/>
                </a:ln>
              </p:spPr>
              <p:txBody>
                <a:bodyPr/>
                <a:lstStyle/>
                <a:p>
                  <a:endParaRPr lang="en-US"/>
                </a:p>
              </p:txBody>
            </p:sp>
          </p:grpSp>
          <p:grpSp>
            <p:nvGrpSpPr>
              <p:cNvPr id="9239" name="Group 54"/>
              <p:cNvGrpSpPr>
                <a:grpSpLocks/>
              </p:cNvGrpSpPr>
              <p:nvPr/>
            </p:nvGrpSpPr>
            <p:grpSpPr bwMode="auto">
              <a:xfrm>
                <a:off x="1635" y="2130"/>
                <a:ext cx="953" cy="506"/>
                <a:chOff x="1635" y="2130"/>
                <a:chExt cx="953" cy="506"/>
              </a:xfrm>
            </p:grpSpPr>
            <p:sp>
              <p:nvSpPr>
                <p:cNvPr id="9243" name="Rectangle 55"/>
                <p:cNvSpPr>
                  <a:spLocks noChangeArrowheads="1"/>
                </p:cNvSpPr>
                <p:nvPr/>
              </p:nvSpPr>
              <p:spPr bwMode="auto">
                <a:xfrm>
                  <a:off x="1641" y="2136"/>
                  <a:ext cx="941" cy="494"/>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$15.3B</a:t>
                  </a:r>
                  <a:endParaRPr lang="en-US" sz="2800">
                    <a:cs typeface="Times New Roman" pitchFamily="18" charset="0"/>
                  </a:endParaRPr>
                </a:p>
                <a:p>
                  <a:pPr eaLnBrk="0" hangingPunct="0"/>
                  <a:endParaRPr lang="en-US" sz="2800"/>
                </a:p>
              </p:txBody>
            </p:sp>
            <p:sp>
              <p:nvSpPr>
                <p:cNvPr id="9244" name="Rectangle 56"/>
                <p:cNvSpPr>
                  <a:spLocks noChangeArrowheads="1"/>
                </p:cNvSpPr>
                <p:nvPr/>
              </p:nvSpPr>
              <p:spPr bwMode="auto">
                <a:xfrm>
                  <a:off x="1635" y="2130"/>
                  <a:ext cx="953" cy="506"/>
                </a:xfrm>
                <a:prstGeom prst="rect">
                  <a:avLst/>
                </a:prstGeom>
                <a:noFill/>
                <a:ln w="7">
                  <a:solidFill>
                    <a:srgbClr val="A0A0A0"/>
                  </a:solidFill>
                  <a:miter lim="800000"/>
                  <a:headEnd/>
                  <a:tailEnd/>
                </a:ln>
              </p:spPr>
              <p:txBody>
                <a:bodyPr/>
                <a:lstStyle/>
                <a:p>
                  <a:endParaRPr lang="en-US"/>
                </a:p>
              </p:txBody>
            </p:sp>
          </p:grpSp>
          <p:grpSp>
            <p:nvGrpSpPr>
              <p:cNvPr id="9240" name="Group 57"/>
              <p:cNvGrpSpPr>
                <a:grpSpLocks/>
              </p:cNvGrpSpPr>
              <p:nvPr/>
            </p:nvGrpSpPr>
            <p:grpSpPr bwMode="auto">
              <a:xfrm>
                <a:off x="2588" y="2130"/>
                <a:ext cx="860" cy="506"/>
                <a:chOff x="2588" y="2130"/>
                <a:chExt cx="860" cy="506"/>
              </a:xfrm>
            </p:grpSpPr>
            <p:sp>
              <p:nvSpPr>
                <p:cNvPr id="9241" name="Rectangle 58"/>
                <p:cNvSpPr>
                  <a:spLocks noChangeArrowheads="1"/>
                </p:cNvSpPr>
                <p:nvPr/>
              </p:nvSpPr>
              <p:spPr bwMode="auto">
                <a:xfrm>
                  <a:off x="2594" y="2136"/>
                  <a:ext cx="848" cy="494"/>
                </a:xfrm>
                <a:prstGeom prst="rect">
                  <a:avLst/>
                </a:prstGeom>
                <a:noFill/>
                <a:ln w="9525">
                  <a:noFill/>
                  <a:miter lim="800000"/>
                  <a:headEnd/>
                  <a:tailEnd/>
                </a:ln>
              </p:spPr>
              <p:txBody>
                <a:bodyPr anchor="ctr"/>
                <a:lstStyle/>
                <a:p>
                  <a:r>
                    <a:rPr lang="en-US" sz="2800">
                      <a:latin typeface="Arial Black" pitchFamily="34" charset="0"/>
                      <a:cs typeface="Times New Roman" pitchFamily="18" charset="0"/>
                    </a:rPr>
                    <a:t>$2.3B</a:t>
                  </a:r>
                  <a:endParaRPr lang="en-US" sz="2800">
                    <a:cs typeface="Times New Roman" pitchFamily="18" charset="0"/>
                  </a:endParaRPr>
                </a:p>
                <a:p>
                  <a:pPr eaLnBrk="0" hangingPunct="0"/>
                  <a:endParaRPr lang="en-US" sz="2800"/>
                </a:p>
              </p:txBody>
            </p:sp>
            <p:sp>
              <p:nvSpPr>
                <p:cNvPr id="9242" name="Rectangle 59"/>
                <p:cNvSpPr>
                  <a:spLocks noChangeArrowheads="1"/>
                </p:cNvSpPr>
                <p:nvPr/>
              </p:nvSpPr>
              <p:spPr bwMode="auto">
                <a:xfrm>
                  <a:off x="2588" y="2130"/>
                  <a:ext cx="860" cy="506"/>
                </a:xfrm>
                <a:prstGeom prst="rect">
                  <a:avLst/>
                </a:prstGeom>
                <a:noFill/>
                <a:ln w="7">
                  <a:solidFill>
                    <a:srgbClr val="A0A0A0"/>
                  </a:solidFill>
                  <a:miter lim="800000"/>
                  <a:headEnd/>
                  <a:tailEnd/>
                </a:ln>
              </p:spPr>
              <p:txBody>
                <a:bodyPr/>
                <a:lstStyle/>
                <a:p>
                  <a:endParaRPr lang="en-US"/>
                </a:p>
              </p:txBody>
            </p:sp>
          </p:grpSp>
        </p:grpSp>
        <p:sp>
          <p:nvSpPr>
            <p:cNvPr id="9222" name="Rectangle 60"/>
            <p:cNvSpPr>
              <a:spLocks noChangeArrowheads="1"/>
            </p:cNvSpPr>
            <p:nvPr/>
          </p:nvSpPr>
          <p:spPr bwMode="auto">
            <a:xfrm>
              <a:off x="-3" y="-3"/>
              <a:ext cx="3454" cy="2642"/>
            </a:xfrm>
            <a:prstGeom prst="rect">
              <a:avLst/>
            </a:prstGeom>
            <a:noFill/>
            <a:ln w="11112">
              <a:solidFill>
                <a:srgbClr val="A0A0A0"/>
              </a:solidFill>
              <a:miter lim="800000"/>
              <a:headEnd/>
              <a:tailEnd/>
            </a:ln>
          </p:spPr>
          <p:txBody>
            <a:bodyPr/>
            <a:lstStyle/>
            <a:p>
              <a:endParaRPr 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relifline"/>
          <p:cNvPicPr>
            <a:picLocks noChangeAspect="1" noChangeArrowheads="1"/>
          </p:cNvPicPr>
          <p:nvPr/>
        </p:nvPicPr>
        <p:blipFill>
          <a:blip r:embed="rId3" cstate="print"/>
          <a:srcRect/>
          <a:stretch>
            <a:fillRect/>
          </a:stretch>
        </p:blipFill>
        <p:spPr bwMode="auto">
          <a:xfrm>
            <a:off x="304800" y="-114300"/>
            <a:ext cx="8534400" cy="5761038"/>
          </a:xfrm>
          <a:prstGeom prst="rect">
            <a:avLst/>
          </a:prstGeom>
          <a:noFill/>
          <a:ln w="9525">
            <a:noFill/>
            <a:miter lim="800000"/>
            <a:headEnd/>
            <a:tailEnd/>
          </a:ln>
        </p:spPr>
      </p:pic>
      <p:sp>
        <p:nvSpPr>
          <p:cNvPr id="10243" name="Text Box 3"/>
          <p:cNvSpPr txBox="1">
            <a:spLocks noChangeArrowheads="1"/>
          </p:cNvSpPr>
          <p:nvPr/>
        </p:nvSpPr>
        <p:spPr bwMode="auto">
          <a:xfrm>
            <a:off x="0" y="5715000"/>
            <a:ext cx="9144000" cy="1265238"/>
          </a:xfrm>
          <a:prstGeom prst="rect">
            <a:avLst/>
          </a:prstGeom>
          <a:noFill/>
          <a:ln w="9525">
            <a:noFill/>
            <a:miter lim="800000"/>
            <a:headEnd/>
            <a:tailEnd/>
          </a:ln>
        </p:spPr>
        <p:txBody>
          <a:bodyPr>
            <a:spAutoFit/>
          </a:bodyPr>
          <a:lstStyle/>
          <a:p>
            <a:pPr algn="ctr">
              <a:spcBef>
                <a:spcPct val="50000"/>
              </a:spcBef>
            </a:pPr>
            <a:r>
              <a:rPr lang="en-US" sz="2200" b="1">
                <a:latin typeface="Arial Black" pitchFamily="34" charset="0"/>
              </a:rPr>
              <a:t>Relief line waiting for commodities, San Antonio, Texas. March 1939. Photographer: Russell Lee.</a:t>
            </a:r>
            <a:r>
              <a:rPr lang="en-US" sz="2200">
                <a:latin typeface="Arial Black" pitchFamily="34" charset="0"/>
              </a:rPr>
              <a:t> </a:t>
            </a:r>
          </a:p>
          <a:p>
            <a:pPr>
              <a:spcBef>
                <a:spcPct val="50000"/>
              </a:spcBef>
            </a:pPr>
            <a:endParaRPr lang="en-US" sz="2200">
              <a:latin typeface="Arial Black" pitchFamily="34" charset="0"/>
            </a:endParaRPr>
          </a:p>
        </p:txBody>
      </p:sp>
      <p:sp>
        <p:nvSpPr>
          <p:cNvPr id="10244" name="Text Box 4"/>
          <p:cNvSpPr txBox="1">
            <a:spLocks noChangeArrowheads="1"/>
          </p:cNvSpPr>
          <p:nvPr/>
        </p:nvSpPr>
        <p:spPr bwMode="auto">
          <a:xfrm>
            <a:off x="212725" y="4537075"/>
            <a:ext cx="184150" cy="457200"/>
          </a:xfrm>
          <a:prstGeom prst="rect">
            <a:avLst/>
          </a:prstGeom>
          <a:noFill/>
          <a:ln w="9525">
            <a:noFill/>
            <a:miter lim="800000"/>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452</TotalTime>
  <Words>1185</Words>
  <Application>Microsoft Office PowerPoint</Application>
  <PresentationFormat>On-screen Show (4:3)</PresentationFormat>
  <Paragraphs>72</Paragraphs>
  <Slides>21</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Arial Black</vt:lpstr>
      <vt:lpstr>Arial Narrow</vt:lpstr>
      <vt:lpstr>Calibri</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TAMU-T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Robinson</dc:creator>
  <cp:lastModifiedBy>Sacerdote, Kevin R.</cp:lastModifiedBy>
  <cp:revision>39</cp:revision>
  <dcterms:created xsi:type="dcterms:W3CDTF">2006-04-10T06:48:05Z</dcterms:created>
  <dcterms:modified xsi:type="dcterms:W3CDTF">2017-01-12T13:27:21Z</dcterms:modified>
</cp:coreProperties>
</file>